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387" r:id="rId3"/>
    <p:sldId id="388" r:id="rId4"/>
    <p:sldId id="377" r:id="rId5"/>
    <p:sldId id="389" r:id="rId6"/>
    <p:sldId id="390" r:id="rId7"/>
    <p:sldId id="379" r:id="rId8"/>
    <p:sldId id="469" r:id="rId9"/>
    <p:sldId id="381" r:id="rId10"/>
    <p:sldId id="383" r:id="rId11"/>
    <p:sldId id="384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83362-2FD2-4771-9202-C58ECBAC0A2A}" v="63" dt="2024-01-17T16:05:16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3A4F5-1C65-435D-8FD3-3FC41A779482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6F1CA-7EAB-45D3-8E69-DEAFE8772BED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80801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DB54A30-BBE2-BF44-E78A-D2D7B29AA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60652BFB-37C1-5CEC-4B26-D12F91B5CF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ED9C756-6857-4B5E-7D2D-BD3A7FC53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16C4121-FC0E-DBF4-5260-1ECC48484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30E5B6A-2B34-599E-4D82-6B5E392F0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88410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8015D2F-B962-6671-12EE-7E93F66D2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05706AF-7A32-3D6C-42AE-AF281D5054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8987D9B-6578-E4E8-F6EB-04B4657A2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CAC0C15-7BFB-238B-7F55-5805EACB5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91F7B8D-8AE2-51EF-26EB-8FCBE1FFC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3597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C06BEA3-8BA0-89A9-884A-DD96A6B2F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C7F24AA-574C-3C7E-9A4E-C54383C00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ADEE6A-9CCA-3F98-3903-32024C293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519EE46-9ADD-486D-33B1-D95BDA8F1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DF1B00-B0F7-676B-DCC9-5A84A9FC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267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C44DE96-1380-19E5-D662-0930E4425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9D368CC-2CD8-0952-ADC3-F220CCCFF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AF99526-2EC9-F747-213F-BC390B1EE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E8E8DAD6-C416-24BF-9156-83DF53CF7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EC829B5-AEF5-B2B7-5ADA-33D2CB039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B31FD71-194C-7B46-A4F5-B682CD47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0993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5EA9F00-4EC8-27B4-AAF2-F4A1356D8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BD43140-B6DE-412B-19DB-EACB324C78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BDBDFA1-5430-F6D9-ECD6-15E8AD3EE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967F5B5E-B225-59A0-205C-E0EAF69EFD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F33B7DCB-8AAD-1B33-BF3B-62D5207B49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5136ECF9-8FF6-08F6-A081-8C8C9C78F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10F5FCC-CD4B-B9A0-5A4B-48396AC67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1BE49B29-CBC5-BDB8-5EDA-7A9CB9DA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08792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B9BF70F-5C29-A0DD-C13F-58FC979A7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5E2EBBE7-0D23-5423-2AD9-4815AF21E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50512E9B-6116-96D7-2CFC-EA87FEEEF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A99E773-EB28-D91C-1C07-7DE1E754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27211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FB1BCC6E-488E-1BED-65D5-0E90C42EB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FF52BCE5-8952-687E-6E18-B55F556ED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14BB99BC-4C26-8AFE-FC3E-0C5DD9D6A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82749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F7F44D-D6AE-5888-B728-87059A4A6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2B3B7C6-F593-CF3C-17A5-9DFC09956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EAEA3D6-193E-6EF6-0B42-84FFC72D8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630CF31D-CFFF-36B9-5882-019EC8F5F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A2E1BD6-854F-3348-667A-D31C74D99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3BAC8447-D749-0B59-79B2-5E0A823FD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9738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E704A95-2D89-0BB6-1820-2177BCC5B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E41D36CA-9E63-FC8F-1FB5-6CE6BFA640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AC7BAAB1-E6B6-F918-1D2B-BC58FC5C8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699408D-08D6-A900-2459-AF691ADE4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A11B6019-EE37-44DD-8CBC-922311940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0F4F14C-A533-FADC-DAF3-A3AE408DA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0428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749E605-F92F-B8F7-63BC-BB4B20D63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BDC0142D-E615-142F-1FA3-3E4CDA50A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C6B1F8C-573E-AC94-3E5E-BCF595B11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9685D61-49A0-2351-14F5-140A7D0E1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26FCAF8-5158-5F59-59A4-F11CCD4E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0817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FA625C79-862D-18DE-D7D4-8FD893DA43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494AC0F2-2B0D-D77B-5714-86B06068D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6D5B2C3-F702-BA87-D938-0C34B4B34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9D88724-453B-401D-F3D1-31B92E50A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863F661-6A06-F678-92B0-7F3CE5E3C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7575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15CCA-B56E-4291-9C6C-78F93B22AB44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31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CB734-E043-496D-919C-A98DF1A16E54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6056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9602A-8759-470B-8468-70B20D4E9681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56413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938D8-2B07-47CB-A42A-E6BB0A325F42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33573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DE9C2-E5CD-4232-BE3F-7A9C768403BA}" type="datetime1">
              <a:rPr lang="lt-LT" smtClean="0"/>
              <a:t>2024-10-10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52506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AF40B-9912-4597-8C13-43D3D24FAA7C}" type="datetime1">
              <a:rPr lang="lt-LT" smtClean="0"/>
              <a:t>2024-10-10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1515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29751-19E5-40CB-A532-8C4490E7EA57}" type="datetime1">
              <a:rPr lang="lt-LT" smtClean="0"/>
              <a:t>2024-10-10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2185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CDD0-5845-4C8C-A484-ADA411F038C8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2267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3893B-B39A-4669-81C5-AD1E7C6DAE4C}" type="datetime1">
              <a:rPr lang="lt-LT" smtClean="0"/>
              <a:t>2024-10-10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303932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4CB9F-66CD-421C-83A3-43A4679B6F43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432405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9AA229-4D0E-4B94-B7F6-DDAF2EC91B1D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33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7B607A3C-01AF-6C0A-D6B0-D1F96BC69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B2698ED1-7F0A-1CC1-82CF-E7F08610D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C86E257-FDA9-702F-7E20-8CE35B9FC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F0574-26CF-46BB-8B81-57EC7E1014FD}" type="datetimeFigureOut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D3E8FEB-A7B6-6FCF-A9C6-EBDF24B972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4CD84C3-9A8F-65A7-75DD-129C09F8E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E39E-2620-4F74-8F35-4D5B8E606C3F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17274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5A40-8EBE-4DB1-B22A-C58101307169}" type="datetime1">
              <a:rPr lang="lt-LT" smtClean="0"/>
              <a:t>2024-10-10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CC661-740E-4288-B946-EFE44B8C432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60714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EAF2D37C-B062-48FB-BC80-0BBB105B2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Vidiniai kritikai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AB778D1-C02A-4C39-A231-BF4A31C02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322" y="2494450"/>
            <a:ext cx="5361953" cy="3818427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800" dirty="0" err="1"/>
              <a:t>Mūsų</a:t>
            </a:r>
            <a:r>
              <a:rPr lang="en-US" sz="1800" dirty="0"/>
              <a:t> </a:t>
            </a:r>
            <a:r>
              <a:rPr lang="en-US" sz="1800" dirty="0" err="1"/>
              <a:t>pagalbininkai</a:t>
            </a:r>
            <a:r>
              <a:rPr lang="en-US" sz="1800" dirty="0"/>
              <a:t>, </a:t>
            </a:r>
            <a:r>
              <a:rPr lang="en-US" sz="1800" dirty="0" err="1"/>
              <a:t>padėję</a:t>
            </a:r>
            <a:r>
              <a:rPr lang="en-US" sz="1800" dirty="0"/>
              <a:t> </a:t>
            </a:r>
            <a:r>
              <a:rPr lang="en-US" sz="1800" dirty="0" err="1"/>
              <a:t>vaikystėje</a:t>
            </a:r>
            <a:r>
              <a:rPr lang="en-US" sz="1800" dirty="0"/>
              <a:t> tam </a:t>
            </a:r>
            <a:r>
              <a:rPr lang="en-US" sz="1800" dirty="0" err="1"/>
              <a:t>tikrose</a:t>
            </a:r>
            <a:r>
              <a:rPr lang="en-US" sz="1800" dirty="0"/>
              <a:t> </a:t>
            </a:r>
            <a:r>
              <a:rPr lang="en-US" sz="1800" dirty="0" err="1"/>
              <a:t>sąlygose</a:t>
            </a:r>
            <a:r>
              <a:rPr lang="en-US" sz="1800" dirty="0"/>
              <a:t> </a:t>
            </a:r>
            <a:r>
              <a:rPr lang="en-US" sz="1800" dirty="0" err="1"/>
              <a:t>išgyventi</a:t>
            </a:r>
            <a:endParaRPr lang="en-US" sz="18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1800" dirty="0" err="1"/>
              <a:t>Dabar</a:t>
            </a:r>
            <a:r>
              <a:rPr lang="en-US" sz="1800" dirty="0"/>
              <a:t> – </a:t>
            </a:r>
            <a:r>
              <a:rPr lang="en-US" sz="1800" dirty="0" err="1"/>
              <a:t>motyvuoja</a:t>
            </a:r>
            <a:r>
              <a:rPr lang="en-US" sz="1800" dirty="0"/>
              <a:t> </a:t>
            </a:r>
            <a:r>
              <a:rPr lang="en-US" sz="1800" dirty="0" err="1"/>
              <a:t>siekti</a:t>
            </a:r>
            <a:r>
              <a:rPr lang="en-US" sz="1800" dirty="0"/>
              <a:t>, </a:t>
            </a:r>
            <a:r>
              <a:rPr lang="en-US" sz="1800" dirty="0" err="1"/>
              <a:t>tobulėti</a:t>
            </a:r>
            <a:r>
              <a:rPr lang="en-US" sz="1800" dirty="0"/>
              <a:t>, </a:t>
            </a:r>
            <a:r>
              <a:rPr lang="en-US" sz="1800" dirty="0" err="1"/>
              <a:t>judėti</a:t>
            </a:r>
            <a:r>
              <a:rPr lang="en-US" sz="1800" dirty="0"/>
              <a:t> </a:t>
            </a:r>
            <a:r>
              <a:rPr lang="en-US" sz="1800" dirty="0" err="1"/>
              <a:t>pirmyn</a:t>
            </a:r>
            <a:r>
              <a:rPr lang="lt-LT" sz="1800" dirty="0"/>
              <a:t> arba priešingai </a:t>
            </a:r>
            <a:r>
              <a:rPr lang="lt-LT" sz="1800"/>
              <a:t>- stabdo</a:t>
            </a:r>
            <a:endParaRPr lang="en-US" sz="1800" dirty="0"/>
          </a:p>
          <a:p>
            <a:pPr algn="just"/>
            <a:r>
              <a:rPr lang="en-US" sz="1800" dirty="0"/>
              <a:t>VIDINIS BALSAS VISADA BŪNA KAŽKIENO BALSAS IŠ IŠORINIO PASAULIO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800" dirty="0" err="1"/>
              <a:t>atsiranda</a:t>
            </a:r>
            <a:r>
              <a:rPr lang="en-US" sz="1800" dirty="0"/>
              <a:t> </a:t>
            </a:r>
            <a:r>
              <a:rPr lang="en-US" sz="1800" dirty="0" err="1"/>
              <a:t>vaikystėje</a:t>
            </a:r>
            <a:r>
              <a:rPr lang="en-US" sz="1800" dirty="0"/>
              <a:t> </a:t>
            </a:r>
            <a:r>
              <a:rPr lang="en-US" sz="1800" dirty="0" err="1"/>
              <a:t>ir</a:t>
            </a:r>
            <a:r>
              <a:rPr lang="en-US" sz="1800" dirty="0"/>
              <a:t>, </a:t>
            </a:r>
            <a:r>
              <a:rPr lang="en-US" sz="1800" dirty="0" err="1"/>
              <a:t>jei</a:t>
            </a:r>
            <a:r>
              <a:rPr lang="en-US" sz="1800" dirty="0"/>
              <a:t> </a:t>
            </a:r>
            <a:r>
              <a:rPr lang="en-US" sz="1800" dirty="0" err="1"/>
              <a:t>įsiklausysime</a:t>
            </a:r>
            <a:r>
              <a:rPr lang="en-US" sz="1800" dirty="0"/>
              <a:t>, </a:t>
            </a:r>
            <a:r>
              <a:rPr lang="en-US" sz="1800" dirty="0" err="1"/>
              <a:t>skambės</a:t>
            </a:r>
            <a:r>
              <a:rPr lang="en-US" sz="1800" dirty="0"/>
              <a:t>, </a:t>
            </a:r>
            <a:r>
              <a:rPr lang="en-US" sz="1800" dirty="0" err="1"/>
              <a:t>kaip</a:t>
            </a:r>
            <a:r>
              <a:rPr lang="en-US" sz="1800" dirty="0"/>
              <a:t> </a:t>
            </a:r>
            <a:r>
              <a:rPr lang="en-US" sz="1800" dirty="0" err="1"/>
              <a:t>kito</a:t>
            </a:r>
            <a:r>
              <a:rPr lang="en-US" sz="1800" dirty="0"/>
              <a:t> </a:t>
            </a:r>
            <a:r>
              <a:rPr lang="en-US" sz="1800" dirty="0" err="1"/>
              <a:t>žmogaus</a:t>
            </a:r>
            <a:r>
              <a:rPr lang="en-US" sz="1800" dirty="0"/>
              <a:t> balsas: mamos, </a:t>
            </a:r>
            <a:r>
              <a:rPr lang="en-US" sz="1800" dirty="0" err="1"/>
              <a:t>tėvo</a:t>
            </a:r>
            <a:r>
              <a:rPr lang="en-US" sz="1800" dirty="0"/>
              <a:t>, </a:t>
            </a:r>
            <a:r>
              <a:rPr lang="en-US" sz="1800" dirty="0" err="1"/>
              <a:t>senelio</a:t>
            </a:r>
            <a:r>
              <a:rPr lang="en-US" sz="1800" dirty="0"/>
              <a:t>, </a:t>
            </a:r>
            <a:r>
              <a:rPr lang="en-US" sz="1800" dirty="0" err="1"/>
              <a:t>kaimyno</a:t>
            </a:r>
            <a:r>
              <a:rPr lang="en-US" sz="1800" dirty="0"/>
              <a:t>, </a:t>
            </a:r>
            <a:r>
              <a:rPr lang="en-US" sz="1800" dirty="0" err="1"/>
              <a:t>mokytojo</a:t>
            </a:r>
            <a:r>
              <a:rPr lang="en-US" sz="1800" dirty="0"/>
              <a:t>, </a:t>
            </a:r>
            <a:r>
              <a:rPr lang="en-US" sz="1800" dirty="0" err="1"/>
              <a:t>trenerio</a:t>
            </a:r>
            <a:r>
              <a:rPr lang="en-US" sz="1800" dirty="0"/>
              <a:t>, </a:t>
            </a:r>
            <a:r>
              <a:rPr lang="en-US" sz="1800" dirty="0" err="1"/>
              <a:t>klasioko</a:t>
            </a:r>
            <a:r>
              <a:rPr lang="en-US" sz="1800" dirty="0"/>
              <a:t>...</a:t>
            </a:r>
            <a:endParaRPr lang="lt-L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800" dirty="0" err="1"/>
              <a:t>gali</a:t>
            </a:r>
            <a:r>
              <a:rPr lang="en-US" sz="1800" dirty="0"/>
              <a:t> </a:t>
            </a:r>
            <a:r>
              <a:rPr lang="en-US" sz="1800" dirty="0" err="1"/>
              <a:t>būti</a:t>
            </a:r>
            <a:r>
              <a:rPr lang="en-US" sz="1800" dirty="0"/>
              <a:t> net ne balsas, o galvos </a:t>
            </a:r>
            <a:r>
              <a:rPr lang="en-US" sz="1800" dirty="0" err="1"/>
              <a:t>lingavimas</a:t>
            </a:r>
            <a:r>
              <a:rPr lang="en-US" sz="1800" dirty="0"/>
              <a:t>, </a:t>
            </a:r>
            <a:r>
              <a:rPr lang="en-US" sz="1800" dirty="0" err="1"/>
              <a:t>smerkiantis</a:t>
            </a:r>
            <a:r>
              <a:rPr lang="en-US" sz="1800" dirty="0"/>
              <a:t> </a:t>
            </a:r>
            <a:r>
              <a:rPr lang="en-US" sz="1800" dirty="0" err="1"/>
              <a:t>žiūrėjimas</a:t>
            </a:r>
            <a:r>
              <a:rPr lang="en-US" sz="1800" dirty="0"/>
              <a:t>...</a:t>
            </a:r>
          </a:p>
          <a:p>
            <a:pPr algn="just"/>
            <a:r>
              <a:rPr lang="en-US" sz="1800" dirty="0"/>
              <a:t>PARADOKSAS: </a:t>
            </a:r>
            <a:r>
              <a:rPr lang="en-US" sz="1800" dirty="0" err="1"/>
              <a:t>jų</a:t>
            </a:r>
            <a:r>
              <a:rPr lang="en-US" sz="1800" dirty="0"/>
              <a:t> </a:t>
            </a:r>
            <a:r>
              <a:rPr lang="en-US" sz="1800" dirty="0" err="1"/>
              <a:t>gali</a:t>
            </a:r>
            <a:r>
              <a:rPr lang="en-US" sz="1800" dirty="0"/>
              <a:t> </a:t>
            </a:r>
            <a:r>
              <a:rPr lang="en-US" sz="1800" dirty="0" err="1"/>
              <a:t>seniai</a:t>
            </a:r>
            <a:r>
              <a:rPr lang="en-US" sz="1800" dirty="0"/>
              <a:t> </a:t>
            </a:r>
            <a:r>
              <a:rPr lang="en-US" sz="1800" dirty="0" err="1"/>
              <a:t>jau</a:t>
            </a:r>
            <a:r>
              <a:rPr lang="en-US" sz="1800" dirty="0"/>
              <a:t> </a:t>
            </a:r>
            <a:r>
              <a:rPr lang="en-US" sz="1800" dirty="0" err="1"/>
              <a:t>nebebūtų</a:t>
            </a:r>
            <a:r>
              <a:rPr lang="en-US" sz="1800" dirty="0"/>
              <a:t> </a:t>
            </a:r>
            <a:r>
              <a:rPr lang="en-US" sz="1800" dirty="0" err="1"/>
              <a:t>gyvųjų</a:t>
            </a:r>
            <a:r>
              <a:rPr lang="en-US" sz="1800" dirty="0"/>
              <a:t> </a:t>
            </a:r>
            <a:r>
              <a:rPr lang="en-US" sz="1800" dirty="0" err="1"/>
              <a:t>tarpe</a:t>
            </a:r>
            <a:r>
              <a:rPr lang="en-US" sz="1800" dirty="0"/>
              <a:t>, bet </a:t>
            </a:r>
            <a:r>
              <a:rPr lang="en-US" sz="1800" dirty="0" err="1"/>
              <a:t>mumyse</a:t>
            </a:r>
            <a:r>
              <a:rPr lang="en-US" sz="1800" dirty="0"/>
              <a:t> </a:t>
            </a:r>
            <a:r>
              <a:rPr lang="en-US" sz="1800" dirty="0" err="1"/>
              <a:t>jie</a:t>
            </a:r>
            <a:r>
              <a:rPr lang="en-US" sz="1800" dirty="0"/>
              <a:t> </a:t>
            </a:r>
            <a:r>
              <a:rPr lang="en-US" sz="1800" dirty="0" err="1"/>
              <a:t>gyvena</a:t>
            </a:r>
            <a:endParaRPr lang="en-US" sz="1800" dirty="0"/>
          </a:p>
          <a:p>
            <a:pPr indent="-228600" algn="just">
              <a:buFont typeface="Arial" panose="020B0604020202020204" pitchFamily="34" charset="0"/>
              <a:buChar char="•"/>
            </a:pPr>
            <a:endParaRPr lang="en-US" sz="15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E01FE541-58CE-48EF-AC96-14167EA8DC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56" r="4921" b="-1"/>
          <a:stretch/>
        </p:blipFill>
        <p:spPr>
          <a:xfrm>
            <a:off x="6787662" y="2492376"/>
            <a:ext cx="411363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95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3D41EE8-6AFC-466E-99DF-9E72B96C4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6962" y="457200"/>
            <a:ext cx="3585063" cy="817685"/>
          </a:xfrm>
        </p:spPr>
        <p:txBody>
          <a:bodyPr/>
          <a:lstStyle/>
          <a:p>
            <a:r>
              <a:rPr lang="lt-LT" dirty="0"/>
              <a:t>Vidinių kritikų tikslai</a:t>
            </a:r>
          </a:p>
        </p:txBody>
      </p:sp>
      <p:pic>
        <p:nvPicPr>
          <p:cNvPr id="5" name="Paveikslėlio vietos rezervavimo ženklas 4">
            <a:extLst>
              <a:ext uri="{FF2B5EF4-FFF2-40B4-BE49-F238E27FC236}">
                <a16:creationId xmlns:a16="http://schemas.microsoft.com/office/drawing/2014/main" id="{5FE405FD-1322-4392-ADF5-488A8A6BE13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569" r="2569"/>
          <a:stretch>
            <a:fillRect/>
          </a:stretch>
        </p:blipFill>
        <p:spPr>
          <a:xfrm>
            <a:off x="6356838" y="1924594"/>
            <a:ext cx="4995374" cy="3944393"/>
          </a:xfrm>
          <a:prstGeom prst="rect">
            <a:avLst/>
          </a:prstGeom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4520A30-287D-4BFF-B609-577FD7B72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6138" y="1837592"/>
            <a:ext cx="5178670" cy="4176346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1800" dirty="0" err="1"/>
              <a:t>ap</a:t>
            </a:r>
            <a:r>
              <a:rPr lang="lt-LT" sz="1800" dirty="0"/>
              <a:t>(</a:t>
            </a:r>
            <a:r>
              <a:rPr lang="lt-LT" sz="1800" dirty="0" err="1"/>
              <a:t>si</a:t>
            </a:r>
            <a:r>
              <a:rPr lang="lt-LT" sz="1800" dirty="0"/>
              <a:t>)saugoti nuo neigiamų vertinimų ir atmetimo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1800" dirty="0"/>
              <a:t>sulaukti pritarimo ir pagyrimų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1800" dirty="0"/>
              <a:t>apsisaugoti nuo žalos ir kitiems nekenkti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1800" dirty="0"/>
              <a:t>apsisaugoti nuo puolimo ir agresijos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lt-LT" sz="1800" dirty="0"/>
              <a:t>apsisaugoti nuo tapimo tokiu, kaip tėvas ar mama</a:t>
            </a:r>
          </a:p>
          <a:p>
            <a:pPr algn="just"/>
            <a:endParaRPr lang="lt-LT" sz="1800" dirty="0"/>
          </a:p>
          <a:p>
            <a:pPr algn="just"/>
            <a:r>
              <a:rPr lang="lt-LT" sz="1800" dirty="0"/>
              <a:t>Kritikas griežtai vertina, siekdamas užtikrinti, kad elgsimės tam tikru būdu: </a:t>
            </a:r>
          </a:p>
          <a:p>
            <a:pPr algn="just"/>
            <a:endParaRPr lang="lt-LT" sz="18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lt-LT" sz="1800" dirty="0"/>
              <a:t>būsime paklusnūs, geri,  atsargūs, vengsime kraštutinumų, audringų emocijų, kitaip sakant, - „patogūs“ ir tobuli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005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381DE087-3311-4BB5-B8B2-D47F5EF78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Vidinio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kritiko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tipai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Perfekcionistas</a:t>
            </a:r>
            <a:r>
              <a:rPr lang="en-US" sz="36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36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Reikalaujantis</a:t>
            </a:r>
            <a:endParaRPr lang="en-US" sz="36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376438-BC9B-40A5-AD0F-1E7B7A7B150C}"/>
              </a:ext>
            </a:extLst>
          </p:cNvPr>
          <p:cNvSpPr txBox="1"/>
          <p:nvPr/>
        </p:nvSpPr>
        <p:spPr>
          <a:xfrm>
            <a:off x="6172200" y="804672"/>
            <a:ext cx="5221224" cy="52303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1.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Perfekcionistas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reikalaujantis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: </a:t>
            </a:r>
            <a:r>
              <a:rPr kumimoji="0" lang="lt-LT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viskam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labai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aukšti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standartai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begaliniai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reikalavimai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kitiems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niekada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nebus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pakankamai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gerai</a:t>
            </a:r>
            <a:endParaRPr kumimoji="0" lang="en-US" sz="1500" b="1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nesako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: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blogas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sako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–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galėjai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geriau</a:t>
            </a:r>
            <a:endParaRPr kumimoji="0" lang="en-US" sz="1500" b="1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niekada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neleis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ilsėtis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pasidžiaugti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neleis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daryti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pertraukų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mėgautis</a:t>
            </a:r>
            <a:endParaRPr kumimoji="0" lang="en-US" sz="1500" b="1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niekada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niekas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nebus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pakankamai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gerai</a:t>
            </a:r>
            <a:endParaRPr kumimoji="0" lang="en-US" sz="1500" b="1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57150"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priveda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prie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išsekimo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perdegimo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psichosomatikos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pojūčio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kad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niekada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nebūsiu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laimingas</a:t>
            </a:r>
            <a:endParaRPr kumimoji="0" lang="en-US" sz="1500" b="1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R="0" lvl="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susidraugauti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juo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galima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pradedant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ginčytis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: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kodėl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verti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mane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gyventi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taip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įsitempus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mano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gyvenimas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tapo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tik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darbas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pats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buvai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laimingas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taip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gyvendamas</a:t>
            </a:r>
            <a:endParaRPr kumimoji="0" lang="en-US" sz="1500" b="0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atsisveikinkite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nuostata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kad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visada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visur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turite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būti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idealus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veikti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tobulai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nedaryti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jokių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klaidų</a:t>
            </a:r>
            <a:endParaRPr kumimoji="0" lang="en-US" sz="1500" b="0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leiskite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sau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klysti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priimkite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save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su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visais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savo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trūkumais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.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Klauskite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savęs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kas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nutiks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blogiausia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jei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aš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...</a:t>
            </a:r>
          </a:p>
          <a:p>
            <a:pPr marL="285750" marR="0" lvl="0" indent="-228600" algn="just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atsisakykite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1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lūkesčių</a:t>
            </a:r>
            <a:r>
              <a:rPr kumimoji="0" lang="en-US" sz="1500" b="1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pasauliui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,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aplinkiniams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ir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nereikės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išgyventi</a:t>
            </a:r>
            <a:r>
              <a:rPr kumimoji="0" lang="en-US" sz="1500" b="0" i="0" u="none" strike="noStrike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 </a:t>
            </a:r>
            <a:r>
              <a:rPr kumimoji="0" lang="en-US" sz="1500" b="0" i="0" u="none" strike="noStrike" cap="none" spc="0" normalizeH="0" baseline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nuoskaudų</a:t>
            </a:r>
            <a:endParaRPr kumimoji="0" lang="en-US" sz="1500" b="0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  <a:p>
            <a:pPr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02276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13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46D4688E-3888-4C39-9EF9-BACF7476B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Vidinio kritiko tipai 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B4028366-B894-4641-8D20-61088B00A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2646" y="2494450"/>
            <a:ext cx="4255804" cy="356315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just"/>
            <a:r>
              <a:rPr lang="en-US" sz="2000" dirty="0"/>
              <a:t>2.</a:t>
            </a:r>
            <a:r>
              <a:rPr lang="lt-LT" sz="2000" dirty="0"/>
              <a:t> </a:t>
            </a:r>
            <a:r>
              <a:rPr lang="en-US" sz="2000" b="1" dirty="0" err="1"/>
              <a:t>Kontroliuotojas</a:t>
            </a:r>
            <a:r>
              <a:rPr lang="en-US" sz="2000" dirty="0"/>
              <a:t>: </a:t>
            </a:r>
            <a:r>
              <a:rPr lang="en-US" sz="2000" dirty="0" err="1"/>
              <a:t>tramdo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kontroliuoja</a:t>
            </a:r>
            <a:r>
              <a:rPr lang="en-US" sz="2000" dirty="0"/>
              <a:t> </a:t>
            </a:r>
            <a:r>
              <a:rPr lang="en-US" sz="2000" dirty="0" err="1"/>
              <a:t>impulsyvų</a:t>
            </a:r>
            <a:r>
              <a:rPr lang="en-US" sz="2000" dirty="0"/>
              <a:t> </a:t>
            </a:r>
            <a:r>
              <a:rPr lang="en-US" sz="2000" dirty="0" err="1"/>
              <a:t>elgesį</a:t>
            </a:r>
            <a:r>
              <a:rPr lang="en-US" sz="2000" dirty="0"/>
              <a:t>, </a:t>
            </a:r>
            <a:r>
              <a:rPr lang="en-US" sz="2000" dirty="0" err="1"/>
              <a:t>saugo</a:t>
            </a:r>
            <a:r>
              <a:rPr lang="en-US" sz="2000" dirty="0"/>
              <a:t> </a:t>
            </a:r>
            <a:r>
              <a:rPr lang="en-US" sz="2000" dirty="0" err="1"/>
              <a:t>nuo</a:t>
            </a:r>
            <a:r>
              <a:rPr lang="en-US" sz="2000" dirty="0"/>
              <a:t> </a:t>
            </a:r>
            <a:r>
              <a:rPr lang="en-US" sz="2000" dirty="0" err="1"/>
              <a:t>įsitraukimo</a:t>
            </a:r>
            <a:r>
              <a:rPr lang="en-US" sz="2000" dirty="0"/>
              <a:t> į </a:t>
            </a:r>
            <a:r>
              <a:rPr lang="en-US" sz="2000" dirty="0" err="1"/>
              <a:t>žalingus</a:t>
            </a:r>
            <a:r>
              <a:rPr lang="en-US" sz="2000" dirty="0"/>
              <a:t> </a:t>
            </a:r>
            <a:r>
              <a:rPr lang="en-US" sz="2000" dirty="0" err="1"/>
              <a:t>įpročius</a:t>
            </a:r>
            <a:endParaRPr lang="en-US" sz="2000" dirty="0"/>
          </a:p>
          <a:p>
            <a:pPr algn="just"/>
            <a:r>
              <a:rPr lang="en-US" sz="2000" dirty="0"/>
              <a:t>3.</a:t>
            </a:r>
            <a:r>
              <a:rPr lang="lt-LT" sz="2000" dirty="0"/>
              <a:t> </a:t>
            </a:r>
            <a:r>
              <a:rPr lang="en-US" sz="2000" b="1" dirty="0" err="1"/>
              <a:t>Užduočių</a:t>
            </a:r>
            <a:r>
              <a:rPr lang="en-US" sz="2000" b="1" dirty="0"/>
              <a:t> </a:t>
            </a:r>
            <a:r>
              <a:rPr lang="en-US" sz="2000" b="1" dirty="0" err="1"/>
              <a:t>fanatikas</a:t>
            </a:r>
            <a:r>
              <a:rPr lang="en-US" sz="2000" dirty="0"/>
              <a:t>: </a:t>
            </a:r>
            <a:r>
              <a:rPr lang="en-US" sz="2000" dirty="0" err="1"/>
              <a:t>esate</a:t>
            </a:r>
            <a:r>
              <a:rPr lang="en-US" sz="2000" dirty="0"/>
              <a:t> </a:t>
            </a:r>
            <a:r>
              <a:rPr lang="en-US" sz="2000" dirty="0" err="1"/>
              <a:t>tingus</a:t>
            </a:r>
            <a:r>
              <a:rPr lang="en-US" sz="2000" dirty="0"/>
              <a:t> </a:t>
            </a:r>
            <a:r>
              <a:rPr lang="en-US" sz="2000" dirty="0" err="1"/>
              <a:t>kvailys</a:t>
            </a:r>
            <a:r>
              <a:rPr lang="en-US" sz="2000" dirty="0"/>
              <a:t>, </a:t>
            </a:r>
            <a:r>
              <a:rPr lang="en-US" sz="2000" dirty="0" err="1"/>
              <a:t>reikia</a:t>
            </a:r>
            <a:r>
              <a:rPr lang="en-US" sz="2000" dirty="0"/>
              <a:t> </a:t>
            </a:r>
            <a:r>
              <a:rPr lang="en-US" sz="2000" dirty="0" err="1"/>
              <a:t>daug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sunkiai</a:t>
            </a:r>
            <a:r>
              <a:rPr lang="en-US" sz="2000" dirty="0"/>
              <a:t> </a:t>
            </a:r>
            <a:r>
              <a:rPr lang="en-US" sz="2000" dirty="0" err="1"/>
              <a:t>dirbti</a:t>
            </a:r>
            <a:r>
              <a:rPr lang="en-US" sz="2000" dirty="0"/>
              <a:t>, </a:t>
            </a:r>
            <a:r>
              <a:rPr lang="en-US" sz="2000" dirty="0" err="1"/>
              <a:t>kad</a:t>
            </a:r>
            <a:r>
              <a:rPr lang="en-US" sz="2000" dirty="0"/>
              <a:t> </a:t>
            </a:r>
            <a:r>
              <a:rPr lang="en-US" sz="2000" dirty="0" err="1"/>
              <a:t>kažko</a:t>
            </a:r>
            <a:r>
              <a:rPr lang="en-US" sz="2000" dirty="0"/>
              <a:t> tai </a:t>
            </a:r>
            <a:r>
              <a:rPr lang="en-US" sz="2000" dirty="0" err="1"/>
              <a:t>pasiektum</a:t>
            </a:r>
            <a:r>
              <a:rPr lang="en-US" sz="2000" dirty="0"/>
              <a:t> </a:t>
            </a:r>
            <a:r>
              <a:rPr lang="en-US" sz="2000" dirty="0" err="1"/>
              <a:t>gyvenime</a:t>
            </a:r>
            <a:endParaRPr lang="en-US" sz="2000" dirty="0"/>
          </a:p>
          <a:p>
            <a:pPr algn="just"/>
            <a:r>
              <a:rPr lang="en-US" sz="2000" dirty="0"/>
              <a:t>4.</a:t>
            </a:r>
            <a:r>
              <a:rPr lang="lt-LT" sz="2000" dirty="0"/>
              <a:t> </a:t>
            </a:r>
            <a:r>
              <a:rPr lang="en-US" sz="2000" b="1" dirty="0" err="1"/>
              <a:t>Trukdytojas</a:t>
            </a:r>
            <a:r>
              <a:rPr lang="en-US" sz="2000" dirty="0"/>
              <a:t>: </a:t>
            </a:r>
            <a:r>
              <a:rPr lang="en-US" sz="2000" dirty="0" err="1"/>
              <a:t>nuvertina</a:t>
            </a:r>
            <a:r>
              <a:rPr lang="en-US" sz="2000" dirty="0"/>
              <a:t> </a:t>
            </a:r>
            <a:r>
              <a:rPr lang="en-US" sz="2000" dirty="0" err="1"/>
              <a:t>pasiekimus</a:t>
            </a:r>
            <a:r>
              <a:rPr lang="en-US" sz="2000" dirty="0"/>
              <a:t>, </a:t>
            </a:r>
            <a:r>
              <a:rPr lang="en-US" sz="2000" dirty="0" err="1"/>
              <a:t>naikina</a:t>
            </a:r>
            <a:r>
              <a:rPr lang="en-US" sz="2000" dirty="0"/>
              <a:t> </a:t>
            </a:r>
            <a:r>
              <a:rPr lang="en-US" sz="2000" dirty="0" err="1"/>
              <a:t>savivertę</a:t>
            </a:r>
            <a:r>
              <a:rPr lang="en-US" sz="2000" dirty="0"/>
              <a:t>, </a:t>
            </a:r>
            <a:r>
              <a:rPr lang="en-US" sz="2000" dirty="0" err="1"/>
              <a:t>trukdo</a:t>
            </a:r>
            <a:r>
              <a:rPr lang="en-US" sz="2000" dirty="0"/>
              <a:t> ko </a:t>
            </a:r>
            <a:r>
              <a:rPr lang="en-US" sz="2000" dirty="0" err="1"/>
              <a:t>nors</a:t>
            </a:r>
            <a:r>
              <a:rPr lang="en-US" sz="2000" dirty="0"/>
              <a:t> </a:t>
            </a:r>
            <a:r>
              <a:rPr lang="en-US" sz="2000" dirty="0" err="1"/>
              <a:t>siekti</a:t>
            </a:r>
            <a:r>
              <a:rPr lang="en-US" sz="2000" dirty="0"/>
              <a:t>, </a:t>
            </a:r>
            <a:r>
              <a:rPr lang="en-US" sz="2000" dirty="0" err="1"/>
              <a:t>kad</a:t>
            </a:r>
            <a:r>
              <a:rPr lang="en-US" sz="2000" dirty="0"/>
              <a:t> </a:t>
            </a:r>
            <a:r>
              <a:rPr lang="en-US" sz="2000" dirty="0" err="1"/>
              <a:t>nepatirtumėte</a:t>
            </a:r>
            <a:r>
              <a:rPr lang="en-US" sz="2000" dirty="0"/>
              <a:t> </a:t>
            </a:r>
            <a:r>
              <a:rPr lang="en-US" sz="2000" dirty="0" err="1"/>
              <a:t>nesėkmės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08332FB7-342F-4F9B-9171-7F718E82D2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497" r="-1" b="-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7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A009CB5-9016-4D1C-A8BF-25FA82F37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1" y="457200"/>
            <a:ext cx="5008562" cy="1019175"/>
          </a:xfrm>
        </p:spPr>
        <p:txBody>
          <a:bodyPr>
            <a:normAutofit/>
          </a:bodyPr>
          <a:lstStyle/>
          <a:p>
            <a:r>
              <a:rPr lang="lt-LT" sz="2400" b="1" dirty="0"/>
              <a:t>Pagalba jums – tikrink, klausinėk ir su geranoriškumu atsisuk į save</a:t>
            </a:r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F0067982-452C-436F-AF14-BA4BFF96E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6182" y="2057400"/>
            <a:ext cx="6417826" cy="3358662"/>
          </a:xfrm>
          <a:prstGeom prst="rect">
            <a:avLst/>
          </a:prstGeom>
        </p:spPr>
      </p:pic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A5F0CF51-635B-4440-8DE7-49336FF92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5008562" cy="3811588"/>
          </a:xfrm>
        </p:spPr>
        <p:txBody>
          <a:bodyPr>
            <a:normAutofit fontScale="92500" lnSpcReduction="2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prieštarauk tam balsui, ginčykis, argumentuok, kad yra kitaip, klausk – ar aš tau rūpiu, ar tau svarbu, kaip jaučiuosi, kai tu taip sakai apie mane...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primink sau ir jam savo stipriąsias puses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Įsivardinkite labai konkrečiai, ką gero jums ar apie jus sakė kiti asmenys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įsivardinkite savo talentus, kuo jūs esate išskirtiniai, ką geriausio sugebate kitam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tapkite mylinčia mama ar </a:t>
            </a:r>
            <a:r>
              <a:rPr lang="lt-LT" sz="2000" dirty="0" err="1"/>
              <a:t>mylkinčiu</a:t>
            </a:r>
            <a:r>
              <a:rPr lang="lt-LT" sz="2000" dirty="0"/>
              <a:t>, geranorišku tėčiu savo vidiniam vaikui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lt-LT" sz="2000" dirty="0"/>
              <a:t>kuo dažniau karokite – aš tikiu savimi, kad esu gabus, man sekasi, man galima, esu vertingas tiek pat, kiek kiti šio pasaulio žmonės....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48767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B48D61A7-E141-483C-887F-483F7624E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5. Vidinio kritiko tipai. Naikintojas. Baudžiantis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FC8E6B-7A35-43D3-940A-2CB1A0E6E2D3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Naikintojas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baudžiantis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naikina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esmės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gniuždo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gyvybinę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energiją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jaučiasi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nevertas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šioje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žemėje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gyventi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neturi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svajonių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nežino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poreikių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Kritikuoja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tyčiodamasis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žemindamas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niekindamas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pašiepdamas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</a:t>
            </a:r>
          </a:p>
          <a:p>
            <a:pPr marL="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paprastai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kyla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vaikystėje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patirto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psichologinio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arba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fizinio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smurto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patyčių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seksualinės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prievartos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tėvų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nesivaldymo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priklausomybių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neigimo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 </a:t>
            </a:r>
          </a:p>
          <a:p>
            <a:pPr marL="28575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kaltinimai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būdavo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nekonkretūs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naikinantys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visiškas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mėšlo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gabalas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idiotas,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nesveikas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niekada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niekas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nemylės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kas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geriau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pažins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nusisuks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geriau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būtum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negimęs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</a:t>
            </a:r>
          </a:p>
          <a:p>
            <a:pPr marL="28575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girdint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tokį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balsą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atleisti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jautiesi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bausmės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sugniužęs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pradėti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elgtis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savidestruktyviai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bausti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save,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nekęsti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netikėti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kažkas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mylėti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priklausomybės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tarsi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išvaduoja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skausmo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gėdos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neapykantos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vidinės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agresijos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raizgalynės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28575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blogiausia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negali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priimti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pagyrimų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informacijos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save: „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nepažįsti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</a:p>
          <a:p>
            <a:pPr marL="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Nerealus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gėdos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defektyvumo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jausmas</a:t>
            </a:r>
            <a:endParaRPr kumimoji="0" lang="en-US" sz="1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450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lt-LT" sz="4000">
                <a:solidFill>
                  <a:srgbClr val="FFFFFF"/>
                </a:solidFill>
                <a:latin typeface="+mn-lt"/>
              </a:rPr>
              <a:t>Gėda ir kaltė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004" y="1891970"/>
            <a:ext cx="11906655" cy="477147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lt-LT" sz="2400" dirty="0"/>
              <a:t>Įžvalgos, padedančios, kai vargina gėdos ar kaltės mintys bei jausmas</a:t>
            </a:r>
          </a:p>
          <a:p>
            <a:pPr marL="0" indent="0">
              <a:buNone/>
            </a:pPr>
            <a:r>
              <a:rPr lang="lt-LT" sz="2400" dirty="0"/>
              <a:t>• Visi gali padaryti klaidų ar klaidingai pasielgti ir tai nereiškia, kad jie</a:t>
            </a:r>
          </a:p>
          <a:p>
            <a:pPr marL="0" indent="0">
              <a:buNone/>
            </a:pPr>
            <a:r>
              <a:rPr lang="lt-LT" sz="2400" dirty="0"/>
              <a:t>tada tampa klaida, niekuo, nevykėliu...</a:t>
            </a:r>
          </a:p>
          <a:p>
            <a:pPr marL="0" indent="0">
              <a:buNone/>
            </a:pPr>
            <a:r>
              <a:rPr lang="lt-LT" sz="2400" dirty="0"/>
              <a:t>• Visi gali ko nors negalėti ar nemokėti padaryti... Ir tai yra normalu</a:t>
            </a:r>
          </a:p>
          <a:p>
            <a:pPr marL="0" indent="0">
              <a:buNone/>
            </a:pPr>
            <a:r>
              <a:rPr lang="lt-LT" sz="2400" dirty="0"/>
              <a:t>• Visi turi teisę turėti silpnybių...</a:t>
            </a:r>
          </a:p>
          <a:p>
            <a:pPr marL="0" indent="0">
              <a:buNone/>
            </a:pPr>
            <a:r>
              <a:rPr lang="lt-LT" sz="2400" dirty="0"/>
              <a:t>• Visi daro taip, kaip moka ir kaip gali..., nes, jeigu mokėtų kitaip, </a:t>
            </a:r>
          </a:p>
          <a:p>
            <a:pPr marL="0" indent="0">
              <a:buNone/>
            </a:pPr>
            <a:r>
              <a:rPr lang="lt-LT" sz="2400" dirty="0"/>
              <a:t>darytų kitaip...</a:t>
            </a:r>
          </a:p>
          <a:p>
            <a:endParaRPr lang="lt-LT" sz="2400" dirty="0"/>
          </a:p>
          <a:p>
            <a:pPr marL="0" indent="0">
              <a:buNone/>
            </a:pPr>
            <a:r>
              <a:rPr lang="lt-LT" sz="2400" dirty="0"/>
              <a:t>Mokykimės atskirti kaltę nuo gėdos (kaltė susijusi su, mano supratimu, kažkokiu neteisingu mano poelgiu, padaryta klaida, o gėda – su savęs nuvertinimu)</a:t>
            </a:r>
          </a:p>
          <a:p>
            <a:pPr marL="0" indent="0">
              <a:buNone/>
            </a:pPr>
            <a:r>
              <a:rPr lang="lt-LT" sz="2400" b="1" dirty="0"/>
              <a:t>Leiskime sau daryti klaidas, suvokiant, kad tai yra tik klaida, ji nesumažina mano, kaip žmogaus, vertės, o priešingai – ji leidžia man augti, tobulėti, išmokti ko nemoku...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2263B075-95AB-4A9E-B6F8-56E4E9D76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672" y="1898659"/>
            <a:ext cx="2872598" cy="3070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185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F3A77A42-EBCD-4660-A0E9-FF7E23A2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5.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Vidinio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kritiko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tipai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Naikintojas</a:t>
            </a:r>
            <a: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Kaip padėti sau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E5FBA-AC7C-40CD-AAAF-0A99CB0DC748}"/>
              </a:ext>
            </a:extLst>
          </p:cNvPr>
          <p:cNvSpPr txBox="1"/>
          <p:nvPr/>
        </p:nvSpPr>
        <p:spPr>
          <a:xfrm>
            <a:off x="1045029" y="2341848"/>
            <a:ext cx="10338989" cy="4173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Sustabdyti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Naikintojo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griaunančią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jėgą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atsikertant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stabdant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grubiai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nediskutuojant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įsivaizduok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jei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balsu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pultų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jį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gintum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sakytum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nutilk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drįsti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mano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vaikui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sakyti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dink,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nebijau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Nediskutuok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kas nori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sunaikinti</a:t>
            </a: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didinant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geranoriškumą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atjautą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kartojant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manimi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nėra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nieko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blogo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padaryti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būtų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nevertas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gyventi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nusipelnytų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tokių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žodžių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  <a:p>
            <a:pPr marL="28575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tokios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žinutės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bombarduoja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pradedame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skęsti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stipriai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susilieti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vidinis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balsas. </a:t>
            </a:r>
          </a:p>
          <a:p>
            <a:pPr marL="34290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asistenkime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išlikti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stebėtoju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pajausti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blogumas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jaučiasi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kūne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stebėti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šono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paklausti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savęs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ko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noriu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dabar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kai mane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puola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baisus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balsas,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įjungti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neįjungiant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baimės</a:t>
            </a: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28575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apie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tai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pasikalbėti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kokiu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žmogumi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Papasakoti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ką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aš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keikiu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save,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žmonės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irgi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žiauriai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keiktų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tai?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045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2CC62175-4D83-4866-8F14-DA3D95993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6.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Vidinio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kritiko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tipai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Kaltinantis</a:t>
            </a:r>
            <a: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. Kaip padėti sau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B35914-1C23-4F49-9066-89271EEE82A7}"/>
              </a:ext>
            </a:extLst>
          </p:cNvPr>
          <p:cNvSpPr txBox="1"/>
          <p:nvPr/>
        </p:nvSpPr>
        <p:spPr>
          <a:xfrm>
            <a:off x="1367624" y="2490436"/>
            <a:ext cx="9708995" cy="35671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Norint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nebeleisti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kaltintojui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jus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gyventi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jūsų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gyvenimo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pirmiausia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reikia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pradėti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uždavinėti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klausimus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kaip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bendraujate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kitais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kitų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gaunate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tiek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pat,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kiek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norite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atiduoti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atiduodate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iš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ko matai,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tave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myli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o gal </a:t>
            </a: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ik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naudojasi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 per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didelę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kainą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už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gerumą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moki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žmonės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vienodą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teisę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turėti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savo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poreikiu</a:t>
            </a: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</a:t>
            </a:r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nustok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klaidingai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galvoti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be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jūsų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tie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žmonės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sugniuš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neišsispęs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savo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problem</a:t>
            </a: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ų</a:t>
            </a:r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vidiniam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balsui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gali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sakyti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„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tiesą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sakant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vaikystėje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daug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rūpinausi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...,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vaikystės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neturėjau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dabar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gyvenimas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eina pro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šalį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„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Taip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girdžiu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tau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atrodau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blogas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bet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šįmet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per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Velykas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savo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šeima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skrendu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į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Egiptą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9438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27B839B-9ADE-406B-8590-F1CAEDED4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 45">
            <a:extLst>
              <a:ext uri="{FF2B5EF4-FFF2-40B4-BE49-F238E27FC236}">
                <a16:creationId xmlns:a16="http://schemas.microsoft.com/office/drawing/2014/main" id="{CFE45BF0-46DB-408C-B5F7-7B1171680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1022350"/>
            <a:ext cx="709612" cy="2095501"/>
          </a:xfrm>
          <a:custGeom>
            <a:avLst/>
            <a:gdLst>
              <a:gd name="T0" fmla="*/ 447 w 447"/>
              <a:gd name="T1" fmla="*/ 1363 h 1363"/>
              <a:gd name="T2" fmla="*/ 0 w 447"/>
              <a:gd name="T3" fmla="*/ 987 h 1363"/>
              <a:gd name="T4" fmla="*/ 0 w 447"/>
              <a:gd name="T5" fmla="*/ 0 h 1363"/>
              <a:gd name="T6" fmla="*/ 447 w 447"/>
              <a:gd name="T7" fmla="*/ 376 h 1363"/>
              <a:gd name="T8" fmla="*/ 447 w 447"/>
              <a:gd name="T9" fmla="*/ 1363 h 1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7" h="1363">
                <a:moveTo>
                  <a:pt x="447" y="1363"/>
                </a:moveTo>
                <a:lnTo>
                  <a:pt x="0" y="987"/>
                </a:lnTo>
                <a:lnTo>
                  <a:pt x="0" y="0"/>
                </a:lnTo>
                <a:lnTo>
                  <a:pt x="447" y="376"/>
                </a:lnTo>
                <a:lnTo>
                  <a:pt x="447" y="136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 46">
            <a:extLst>
              <a:ext uri="{FF2B5EF4-FFF2-40B4-BE49-F238E27FC236}">
                <a16:creationId xmlns:a16="http://schemas.microsoft.com/office/drawing/2014/main" id="{2AEBC8F2-97B1-41B4-93F1-2D289E197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09710" y="837744"/>
            <a:ext cx="403225" cy="1705431"/>
          </a:xfrm>
          <a:custGeom>
            <a:avLst/>
            <a:gdLst>
              <a:gd name="T0" fmla="*/ 254 w 254"/>
              <a:gd name="T1" fmla="*/ 987 h 1109"/>
              <a:gd name="T2" fmla="*/ 0 w 254"/>
              <a:gd name="T3" fmla="*/ 1109 h 1109"/>
              <a:gd name="T4" fmla="*/ 0 w 254"/>
              <a:gd name="T5" fmla="*/ 119 h 1109"/>
              <a:gd name="T6" fmla="*/ 254 w 254"/>
              <a:gd name="T7" fmla="*/ 0 h 1109"/>
              <a:gd name="T8" fmla="*/ 254 w 254"/>
              <a:gd name="T9" fmla="*/ 987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4" h="1109">
                <a:moveTo>
                  <a:pt x="254" y="987"/>
                </a:moveTo>
                <a:lnTo>
                  <a:pt x="0" y="1109"/>
                </a:lnTo>
                <a:lnTo>
                  <a:pt x="0" y="119"/>
                </a:lnTo>
                <a:lnTo>
                  <a:pt x="254" y="0"/>
                </a:lnTo>
                <a:lnTo>
                  <a:pt x="254" y="98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 47">
            <a:extLst>
              <a:ext uri="{FF2B5EF4-FFF2-40B4-BE49-F238E27FC236}">
                <a16:creationId xmlns:a16="http://schemas.microsoft.com/office/drawing/2014/main" id="{472E3A19-F5D5-48FC-BB9C-48C2F68F5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660" y="640894"/>
            <a:ext cx="168275" cy="1713195"/>
          </a:xfrm>
          <a:custGeom>
            <a:avLst/>
            <a:gdLst>
              <a:gd name="T0" fmla="*/ 106 w 106"/>
              <a:gd name="T1" fmla="*/ 1114 h 1114"/>
              <a:gd name="T2" fmla="*/ 0 w 106"/>
              <a:gd name="T3" fmla="*/ 1005 h 1114"/>
              <a:gd name="T4" fmla="*/ 0 w 106"/>
              <a:gd name="T5" fmla="*/ 0 h 1114"/>
              <a:gd name="T6" fmla="*/ 106 w 106"/>
              <a:gd name="T7" fmla="*/ 110 h 1114"/>
              <a:gd name="T8" fmla="*/ 106 w 106"/>
              <a:gd name="T9" fmla="*/ 1114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114">
                <a:moveTo>
                  <a:pt x="106" y="1114"/>
                </a:moveTo>
                <a:lnTo>
                  <a:pt x="0" y="1005"/>
                </a:lnTo>
                <a:lnTo>
                  <a:pt x="0" y="0"/>
                </a:lnTo>
                <a:lnTo>
                  <a:pt x="106" y="110"/>
                </a:lnTo>
                <a:lnTo>
                  <a:pt x="106" y="1114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 44">
            <a:extLst>
              <a:ext uri="{FF2B5EF4-FFF2-40B4-BE49-F238E27FC236}">
                <a16:creationId xmlns:a16="http://schemas.microsoft.com/office/drawing/2014/main" id="{7A62E32F-BB65-43A8-8EB5-92346890E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11223203" y="635716"/>
            <a:ext cx="328612" cy="1742360"/>
          </a:xfrm>
          <a:custGeom>
            <a:avLst/>
            <a:gdLst>
              <a:gd name="T0" fmla="*/ 207 w 207"/>
              <a:gd name="T1" fmla="*/ 987 h 1114"/>
              <a:gd name="T2" fmla="*/ 0 w 207"/>
              <a:gd name="T3" fmla="*/ 1114 h 1114"/>
              <a:gd name="T4" fmla="*/ 0 w 207"/>
              <a:gd name="T5" fmla="*/ 127 h 1114"/>
              <a:gd name="T6" fmla="*/ 207 w 207"/>
              <a:gd name="T7" fmla="*/ 0 h 1114"/>
              <a:gd name="T8" fmla="*/ 207 w 207"/>
              <a:gd name="T9" fmla="*/ 987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" h="1114">
                <a:moveTo>
                  <a:pt x="207" y="987"/>
                </a:moveTo>
                <a:lnTo>
                  <a:pt x="0" y="1114"/>
                </a:lnTo>
                <a:lnTo>
                  <a:pt x="0" y="127"/>
                </a:lnTo>
                <a:lnTo>
                  <a:pt x="207" y="0"/>
                </a:lnTo>
                <a:lnTo>
                  <a:pt x="207" y="98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4E91B64-9FCC-451E-AFB4-A827D6329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44055" y="635715"/>
            <a:ext cx="10907863" cy="1541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C93F29E5-302A-4767-836C-536E308B9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8506" y="800392"/>
            <a:ext cx="10264697" cy="121210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7. Vidinio kritiko tipai. Formuojantis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459983-A824-4515-BFFD-6AF19F99CBFD}"/>
              </a:ext>
            </a:extLst>
          </p:cNvPr>
          <p:cNvSpPr txBox="1"/>
          <p:nvPr/>
        </p:nvSpPr>
        <p:spPr>
          <a:xfrm>
            <a:off x="1222646" y="2457450"/>
            <a:ext cx="9853974" cy="3600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7. </a:t>
            </a:r>
            <a:r>
              <a:rPr kumimoji="0" lang="en-US" sz="19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Formuotojas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stengiasi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„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įtalpinti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į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kažkokį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visuomenės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standartą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remiasi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šeimai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svarbiomis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nuostatomis</a:t>
            </a: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Š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„forma“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būna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įvairi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kartais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siekia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kad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būtume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rūpestingi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karta</a:t>
            </a:r>
            <a:r>
              <a:rPr kumimoji="0" lang="lt-LT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agresyvūs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kartais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ekstravertiški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kartais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patylintys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intelektualūs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mandagūs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giria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puola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aip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kokie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„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tramdomieji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marškiniai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taisyklių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rinkinys</a:t>
            </a: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lt-LT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Pagalba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diskutuok, uždavinėk klausimai: iš kur aš žinau, kad taip reikia, ar tikrai? Kaip kiti toje situacijoje elgiasi?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peržiūrėk, kiek Mąstymo klaidų yra tavo „vertybių sąraše“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peržiūrėk vertybes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leisk sau pasielgti kitaip, nei iki šiol ir stebėk, kas vyksta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lt-LT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kurk savo gyvenimo taisykles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2461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2325</TotalTime>
  <Words>1248</Words>
  <Application>Microsoft Office PowerPoint</Application>
  <PresentationFormat>Plačiaekranė</PresentationFormat>
  <Paragraphs>90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10</vt:i4>
      </vt:variant>
    </vt:vector>
  </HeadingPairs>
  <TitlesOfParts>
    <vt:vector size="17" baseType="lpstr">
      <vt:lpstr>Aptos</vt:lpstr>
      <vt:lpstr>Arial</vt:lpstr>
      <vt:lpstr>Calibri</vt:lpstr>
      <vt:lpstr>Calibri Light</vt:lpstr>
      <vt:lpstr>Wingdings</vt:lpstr>
      <vt:lpstr>„Office“ tema</vt:lpstr>
      <vt:lpstr>1_„Office“ tema</vt:lpstr>
      <vt:lpstr>Vidiniai kritikai</vt:lpstr>
      <vt:lpstr>Vidinių kritikų tikslai</vt:lpstr>
      <vt:lpstr>1. Vidinio kritiko tipai. Perfekcionistas. Reikalaujantis</vt:lpstr>
      <vt:lpstr>Vidinio kritiko tipai </vt:lpstr>
      <vt:lpstr>Pagalba jums – tikrink, klausinėk ir su geranoriškumu atsisuk į save</vt:lpstr>
      <vt:lpstr>5. Vidinio kritiko tipai. Naikintojas. Baudžiantis</vt:lpstr>
      <vt:lpstr>Gėda ir kaltė</vt:lpstr>
      <vt:lpstr>5. Vidinio kritiko tipai. Naikintojas. Kaip padėti sau</vt:lpstr>
      <vt:lpstr>6. Vidinio kritiko tipai. Kaltinantis. Kaip padėti sau</vt:lpstr>
      <vt:lpstr>7. Vidinio kritiko tipai. Formuojantis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 savęs vertinimo – iki savo vertingumo suvokimo</dc:title>
  <dc:creator>Danguole Krupovnickiene</dc:creator>
  <cp:lastModifiedBy>Danguole Krupovnickiene</cp:lastModifiedBy>
  <cp:revision>32</cp:revision>
  <dcterms:created xsi:type="dcterms:W3CDTF">2023-10-25T02:55:58Z</dcterms:created>
  <dcterms:modified xsi:type="dcterms:W3CDTF">2024-10-10T14:17:45Z</dcterms:modified>
</cp:coreProperties>
</file>