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handoutMasterIdLst>
    <p:handoutMasterId r:id="rId14"/>
  </p:handoutMasterIdLst>
  <p:sldIdLst>
    <p:sldId id="479" r:id="rId3"/>
    <p:sldId id="472" r:id="rId4"/>
    <p:sldId id="417" r:id="rId5"/>
    <p:sldId id="437" r:id="rId6"/>
    <p:sldId id="438" r:id="rId7"/>
    <p:sldId id="471" r:id="rId8"/>
    <p:sldId id="442" r:id="rId9"/>
    <p:sldId id="430" r:id="rId10"/>
    <p:sldId id="475" r:id="rId11"/>
    <p:sldId id="474" r:id="rId12"/>
  </p:sldIdLst>
  <p:sldSz cx="12192000" cy="6858000"/>
  <p:notesSz cx="6888163" cy="100203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guole Krupovnickiene" initials="DK" lastIdx="0" clrIdx="0">
    <p:extLst>
      <p:ext uri="{19B8F6BF-5375-455C-9EA6-DF929625EA0E}">
        <p15:presenceInfo xmlns:p15="http://schemas.microsoft.com/office/powerpoint/2012/main" userId="Danguole Krupovnickie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E27F1A-E7F4-4A96-A03F-A790EE64590F}" v="7" dt="2024-01-24T15:54:39.1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8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r>
              <a:rPr lang="lt-LT" dirty="0"/>
              <a:t>Dėmesingumu grįstas streso </a:t>
            </a:r>
            <a:r>
              <a:rPr lang="lt-LT" dirty="0" err="1"/>
              <a:t>bvaldymas</a:t>
            </a:r>
            <a:r>
              <a:rPr lang="lt-LT" dirty="0"/>
              <a:t>  - Mindfulness. Įvadas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295FEEB-BFBC-48EB-A642-DFC3888694BE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r>
              <a:rPr lang="lt-LT"/>
              <a:t>Konsultacijų ir mokymo centras "ESU", 2017-08-21</a:t>
            </a: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CDD3AD3-4A3B-4BD3-87C6-47014C220556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24954642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r>
              <a:rPr lang="lt-LT" dirty="0"/>
              <a:t>Dėmesingumu grįstas streso </a:t>
            </a:r>
            <a:r>
              <a:rPr lang="lt-LT" dirty="0" err="1"/>
              <a:t>bvaldymas</a:t>
            </a:r>
            <a:r>
              <a:rPr lang="lt-LT" dirty="0"/>
              <a:t>  - Mindfulness. Įvadas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CB514297-4FC9-4292-8495-BE8BAF2426A5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r>
              <a:rPr lang="lt-LT"/>
              <a:t>Konsultacijų ir mokymo centras "ESU", 2017-08-21</a:t>
            </a: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740B9EF8-A32D-4FF4-BEA9-1C422AAE4F7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7949802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Antraštės vietos rezervavimo ženklas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Dėmesingumu grįstas streso bvaldymas  - Mindfulness. Įvadas</a:t>
            </a:r>
            <a:endParaRPr kumimoji="0" lang="lt-L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Konsultacijų ir mokymo centras "ESU", 2017-08-21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0B9EF8-A32D-4FF4-BEA9-1C422AAE4F75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587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Antraštės vietos rezervavimo ženklas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lt-LT"/>
              <a:t>Dėmesingumu grįstas streso bvaldymas  - Mindfulness. Įvadas</a:t>
            </a:r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Konsultacijų ir mokymo centras "ESU", 2017-08-21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9EF8-A32D-4FF4-BEA9-1C422AAE4F75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70893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Antraštės vietos rezervavimo ženklas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lt-LT"/>
              <a:t>Dėmesingumu grįstas streso bvaldymas  - Mindfulness. Įvadas</a:t>
            </a:r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Konsultacijų ir mokymo centras "ESU", 2017-08-21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B9EF8-A32D-4FF4-BEA9-1C422AAE4F75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37711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5CCA-B56E-4291-9C6C-78F93B22AB44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64270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CB734-E043-496D-919C-A98DF1A16E54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23232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602A-8759-470B-8468-70B20D4E9681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4130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938D8-2B07-47CB-A42A-E6BB0A325F42}" type="datetime1">
              <a:rPr lang="lt-LT" smtClean="0"/>
              <a:t>2024-10-10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76373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DE9C2-E5CD-4232-BE3F-7A9C768403BA}" type="datetime1">
              <a:rPr lang="lt-LT" smtClean="0"/>
              <a:t>2024-10-10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46702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AF40B-9912-4597-8C13-43D3D24FAA7C}" type="datetime1">
              <a:rPr lang="lt-LT" smtClean="0"/>
              <a:t>2024-10-10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28586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9751-19E5-40CB-A532-8C4490E7EA57}" type="datetime1">
              <a:rPr lang="lt-LT" smtClean="0"/>
              <a:t>2024-10-10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98434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BCDD0-5845-4C8C-A484-ADA411F038C8}" type="datetime1">
              <a:rPr lang="lt-LT" smtClean="0"/>
              <a:t>2024-10-10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86358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3893B-B39A-4669-81C5-AD1E7C6DAE4C}" type="datetime1">
              <a:rPr lang="lt-LT" smtClean="0"/>
              <a:t>2024-10-10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8161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B9F-66CD-421C-83A3-43A4679B6F43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082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A229-4D0E-4B94-B7F6-DDAF2EC91B1D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00812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61B68-FCA0-4A69-8CD7-82942CD897FE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Danguolė Krupovnickienė, 2019-09-16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3495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17121-AA4B-4387-9893-1BB157007E62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Danguolė Krupovnickienė, 2019-09-16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04273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A5CFD9-9ED2-42B1-B8A7-EB6D3C52F7E0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Danguolė Krupovnickienė, 2019-09-16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01186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D0785-3068-4A47-A2C9-94D403C23D39}" type="datetime1">
              <a:rPr lang="lt-LT" smtClean="0"/>
              <a:t>2024-10-10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Danguolė Krupovnickienė, 2019-09-16</a:t>
            </a: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9502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1E8F1-0840-4784-B2B5-7ED5EFA205BF}" type="datetime1">
              <a:rPr lang="lt-LT" smtClean="0"/>
              <a:t>2024-10-10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Danguolė Krupovnickienė, 2019-09-16</a:t>
            </a:r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87675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228B0-19EA-410E-BEEE-7C9B078D9A19}" type="datetime1">
              <a:rPr lang="lt-LT" smtClean="0"/>
              <a:t>2024-10-10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Danguolė Krupovnickienė, 2019-09-16</a:t>
            </a: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1213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924E-22B1-4EFB-B214-1DE5AE753A3F}" type="datetime1">
              <a:rPr lang="lt-LT" smtClean="0"/>
              <a:t>2024-10-10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Danguolė Krupovnickienė, 2019-09-16</a:t>
            </a: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731737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DBE8C-AEB0-48C7-B00E-606272CA8E39}" type="datetime1">
              <a:rPr lang="lt-LT" smtClean="0"/>
              <a:t>2024-10-10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Danguolė Krupovnickienė, 2019-09-16</a:t>
            </a: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91378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E2DC5-5173-4AEC-8719-207AC6DF5542}" type="datetime1">
              <a:rPr lang="lt-LT" smtClean="0"/>
              <a:t>2024-10-10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Danguolė Krupovnickienė, 2019-09-16</a:t>
            </a: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11801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6271A-1B24-418F-BCEA-0958BB4D15C8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Danguolė Krupovnickienė, 2019-09-16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734521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7B1A9-8BC2-4648-91C3-224D84C0E654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t-LT"/>
              <a:t>Danguolė Krupovnickienė, 2019-09-16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83179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95A40-8EBE-4DB1-B22A-C58101307169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531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A1B4A-E8CF-4C66-9A4F-230D3AC65DAF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t-LT"/>
              <a:t>Danguolė Krupovnickienė, 2019-09-16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14243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10">
            <a:extLst>
              <a:ext uri="{FF2B5EF4-FFF2-40B4-BE49-F238E27FC236}">
                <a16:creationId xmlns:a16="http://schemas.microsoft.com/office/drawing/2014/main" id="{43C48B49-6135-48B6-AC0F-97E5D8D1F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1329766" y="1146412"/>
            <a:ext cx="9014348" cy="24020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3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33" name="Rectangle 12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8" y="4374554"/>
            <a:ext cx="12192007" cy="248344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1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40655" y="4374554"/>
            <a:ext cx="4051344" cy="2483446"/>
          </a:xfrm>
          <a:prstGeom prst="rect">
            <a:avLst/>
          </a:prstGeom>
          <a:gradFill>
            <a:gsLst>
              <a:gs pos="4000">
                <a:schemeClr val="accent1">
                  <a:alpha val="21000"/>
                </a:schemeClr>
              </a:gs>
              <a:gs pos="83000">
                <a:schemeClr val="accent1">
                  <a:lumMod val="50000"/>
                  <a:alpha val="61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F256AC18-FB41-4977-8B0C-F5082335A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379429"/>
            <a:ext cx="12191984" cy="1953928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alpha val="5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18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" y="4380927"/>
            <a:ext cx="12192000" cy="2019443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45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01B587-756D-4F89-8A1E-42F3B148F640}"/>
              </a:ext>
            </a:extLst>
          </p:cNvPr>
          <p:cNvSpPr txBox="1"/>
          <p:nvPr/>
        </p:nvSpPr>
        <p:spPr>
          <a:xfrm>
            <a:off x="186813" y="186612"/>
            <a:ext cx="11717971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t-BR" sz="2800" dirty="0"/>
          </a:p>
          <a:p>
            <a:pPr algn="ctr"/>
            <a:endParaRPr lang="lt-LT" sz="2800" dirty="0"/>
          </a:p>
          <a:p>
            <a:pPr algn="ctr"/>
            <a:r>
              <a:rPr lang="pt-BR" sz="2800" dirty="0"/>
              <a:t>Mintys</a:t>
            </a:r>
            <a:r>
              <a:rPr lang="lt-LT" sz="2800" dirty="0"/>
              <a:t>. Emocijos. Elgesys.</a:t>
            </a:r>
          </a:p>
          <a:p>
            <a:pPr algn="ctr"/>
            <a:r>
              <a:rPr lang="lt-LT" sz="2800" dirty="0"/>
              <a:t>Pratimai </a:t>
            </a:r>
            <a:r>
              <a:rPr lang="lt-LT" sz="2800"/>
              <a:t>ir praktinės </a:t>
            </a:r>
            <a:r>
              <a:rPr lang="lt-LT" sz="2800" dirty="0"/>
              <a:t>užduotys </a:t>
            </a:r>
          </a:p>
          <a:p>
            <a:pPr algn="ctr"/>
            <a:endParaRPr lang="lt-LT" sz="2400" dirty="0"/>
          </a:p>
          <a:p>
            <a:pPr algn="ctr"/>
            <a:endParaRPr lang="lt-LT" sz="2800" dirty="0"/>
          </a:p>
          <a:p>
            <a:pPr algn="ctr"/>
            <a:endParaRPr lang="pt-BR" sz="2800" dirty="0"/>
          </a:p>
          <a:p>
            <a:pPr algn="ctr"/>
            <a:endParaRPr lang="pt-BR" sz="2800" dirty="0"/>
          </a:p>
          <a:p>
            <a:pPr algn="ctr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642677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tačiakampis 2"/>
          <p:cNvSpPr/>
          <p:nvPr/>
        </p:nvSpPr>
        <p:spPr>
          <a:xfrm>
            <a:off x="137652" y="181957"/>
            <a:ext cx="1205434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400" dirty="0"/>
              <a:t>Minčių įsisąmoninimas – tai minčių suvokimas ir jų priėmimas.</a:t>
            </a:r>
          </a:p>
          <a:p>
            <a:r>
              <a:rPr lang="lt-LT" sz="1400" dirty="0"/>
              <a:t>Tokių, kokios jos šiuo metu yra arba, kokios buvo, kai kažką išgyvenome: be kritikos, be susitapatinimo su jomis ir be paklusnumo joms</a:t>
            </a:r>
          </a:p>
          <a:p>
            <a:r>
              <a:rPr lang="lt-LT" sz="1400" dirty="0"/>
              <a:t> </a:t>
            </a:r>
          </a:p>
          <a:p>
            <a:r>
              <a:rPr lang="lt-LT" sz="1400" dirty="0"/>
              <a:t>Mintys gali būti apie:</a:t>
            </a:r>
          </a:p>
          <a:p>
            <a:r>
              <a:rPr lang="lt-LT" sz="1400" dirty="0"/>
              <a:t>1. Praeitį: pvz., kaip gera buvo pernai tokiu metu, gulėjau sau šiltai prie jūros...</a:t>
            </a:r>
          </a:p>
          <a:p>
            <a:r>
              <a:rPr lang="lt-LT" sz="1400" dirty="0"/>
              <a:t>2. Dabartį: pvz., aš nežinau, nuo ko net pradėti, tiek darbų turiu atlikti per kelias valandas, ai, eisiu arbatos pasidaryti</a:t>
            </a:r>
          </a:p>
          <a:p>
            <a:r>
              <a:rPr lang="lt-LT" sz="1400" dirty="0"/>
              <a:t>3. Ateitį: pvz., greičiausiai, man tos pozicijos jie net nesvarsto siūlyti</a:t>
            </a:r>
          </a:p>
          <a:p>
            <a:endParaRPr lang="lt-LT" sz="1400" dirty="0"/>
          </a:p>
          <a:p>
            <a:r>
              <a:rPr lang="lt-LT" sz="1400" dirty="0"/>
              <a:t>Ką sukelia tos mintys?</a:t>
            </a:r>
          </a:p>
          <a:p>
            <a:pPr marL="342900" indent="-342900">
              <a:buFontTx/>
              <a:buAutoNum type="arabicPeriod"/>
            </a:pPr>
            <a:r>
              <a:rPr lang="lt-LT" sz="1400" dirty="0"/>
              <a:t>Liūdesį...</a:t>
            </a:r>
            <a:r>
              <a:rPr lang="lt-LT" sz="1400" i="1" dirty="0">
                <a:solidFill>
                  <a:srgbClr val="0070C0"/>
                </a:solidFill>
              </a:rPr>
              <a:t> Liūdesį visada sukelia mintys apie praradimus, praeitį, netektis</a:t>
            </a:r>
            <a:endParaRPr lang="lt-LT" sz="1400" dirty="0"/>
          </a:p>
          <a:p>
            <a:pPr marL="342900" indent="-342900">
              <a:buFontTx/>
              <a:buAutoNum type="arabicPeriod"/>
            </a:pPr>
            <a:r>
              <a:rPr lang="lt-LT" sz="1400" dirty="0"/>
              <a:t>Erzulį...</a:t>
            </a:r>
            <a:r>
              <a:rPr lang="lt-LT" sz="1400" i="1" dirty="0">
                <a:solidFill>
                  <a:srgbClr val="0070C0"/>
                </a:solidFill>
              </a:rPr>
              <a:t> Erzulį, pyktį - kai aš ar kiti nedarom ar nedaro, kaip norėčiau, kažkas vyksta ne taip, kaip noriu</a:t>
            </a:r>
            <a:endParaRPr lang="lt-LT" sz="1400" dirty="0"/>
          </a:p>
          <a:p>
            <a:pPr marL="342900" indent="-342900">
              <a:buFontTx/>
              <a:buAutoNum type="arabicPeriod"/>
            </a:pPr>
            <a:r>
              <a:rPr lang="lt-LT" sz="1400" dirty="0"/>
              <a:t>Nerimą, baimę..</a:t>
            </a:r>
            <a:r>
              <a:rPr lang="lt-LT" sz="1400" i="1" dirty="0">
                <a:solidFill>
                  <a:srgbClr val="0070C0"/>
                </a:solidFill>
              </a:rPr>
              <a:t> Nerimą, baimę, paniką – kai galvoju apie ateitį </a:t>
            </a:r>
          </a:p>
          <a:p>
            <a:pPr marL="342900" indent="-342900">
              <a:buAutoNum type="arabicPeriod"/>
            </a:pPr>
            <a:endParaRPr lang="lt-LT" sz="1400" dirty="0"/>
          </a:p>
          <a:p>
            <a:pPr algn="ctr"/>
            <a:r>
              <a:rPr lang="lt-LT" sz="1600" b="1" dirty="0"/>
              <a:t>Pabandykite:</a:t>
            </a:r>
          </a:p>
          <a:p>
            <a:r>
              <a:rPr lang="lt-LT" sz="1400" b="1" dirty="0">
                <a:solidFill>
                  <a:srgbClr val="0070C0"/>
                </a:solidFill>
              </a:rPr>
              <a:t>Galima pabandyti tose situacijose - stebėti mintis ir jas paleisti:</a:t>
            </a:r>
          </a:p>
          <a:p>
            <a:endParaRPr lang="lt-LT" sz="1400" b="1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1400" dirty="0"/>
              <a:t>Pamatant ją, kaip atvaizdą veidrodyje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1400" dirty="0"/>
              <a:t>Kaip lapus upėje, kur vieną po kitos mintis nuneša srovė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1400" dirty="0"/>
              <a:t>Kaip teksto fragmentus kompiuteryje, kuriuos galime nutrinti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1400" dirty="0"/>
              <a:t>Kaip debesis danguje, kur jie nuplaukia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1400" dirty="0"/>
              <a:t>Kaip balionus, pripildytus minčių ar vaizdinių, kuriuos paleidžiame</a:t>
            </a:r>
          </a:p>
          <a:p>
            <a:endParaRPr lang="lt-LT" sz="1400" dirty="0"/>
          </a:p>
          <a:p>
            <a:pPr algn="ctr"/>
            <a:r>
              <a:rPr lang="lt-LT" sz="2000" b="1" i="1" dirty="0"/>
              <a:t>Užduotis:</a:t>
            </a:r>
          </a:p>
          <a:p>
            <a:r>
              <a:rPr lang="lt-LT" sz="1400" b="1" dirty="0"/>
              <a:t> </a:t>
            </a:r>
          </a:p>
          <a:p>
            <a:r>
              <a:rPr lang="lt-LT" sz="1400" b="1" dirty="0"/>
              <a:t>stebėkite save dienos eigoje, užfiksuokite, kokias emocijas jos sukėlė, kaip jautėtės, o vakare prisiminkite tai ir atsakykite į klausimus:</a:t>
            </a:r>
          </a:p>
          <a:p>
            <a:pPr marL="342900" indent="-342900">
              <a:buAutoNum type="arabicPeriod"/>
            </a:pPr>
            <a:r>
              <a:rPr lang="lt-LT" sz="1400" dirty="0"/>
              <a:t>Kokios mintys jums sukėlė liūdesį ir kaip jas galite bandyti keisti</a:t>
            </a:r>
          </a:p>
          <a:p>
            <a:pPr marL="342900" indent="-342900">
              <a:buAutoNum type="arabicPeriod"/>
            </a:pPr>
            <a:r>
              <a:rPr lang="lt-LT" sz="1400" dirty="0"/>
              <a:t>Kokios mintys sukelia nepasitenkinimo, beviltiškumo, pykčio, erzulio jausmus. Kaip galite su tuo tvarkytis?</a:t>
            </a:r>
          </a:p>
          <a:p>
            <a:pPr marL="342900" indent="-342900">
              <a:buAutoNum type="arabicPeriod"/>
            </a:pPr>
            <a:r>
              <a:rPr lang="lt-LT" sz="1400" dirty="0"/>
              <a:t>Kokios mintys sukelia nerimą, baimę, paniką ir galite su tuo tvarkytis?</a:t>
            </a:r>
          </a:p>
          <a:p>
            <a:pPr marL="342900" indent="-342900">
              <a:buAutoNum type="arabicPeriod"/>
            </a:pPr>
            <a:endParaRPr lang="lt-LT" sz="1400" dirty="0"/>
          </a:p>
          <a:p>
            <a:endParaRPr lang="lt-LT" dirty="0"/>
          </a:p>
        </p:txBody>
      </p:sp>
      <p:pic>
        <p:nvPicPr>
          <p:cNvPr id="2" name="Paveikslėlis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8960" y="1736265"/>
            <a:ext cx="3022338" cy="2543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54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3600" dirty="0">
                <a:latin typeface="+mn-lt"/>
              </a:rPr>
              <a:t>Mintys nėra faktai. Emocijos nėra realybė</a:t>
            </a:r>
            <a:br>
              <a:rPr lang="lt-LT" sz="3600" dirty="0">
                <a:latin typeface="+mn-lt"/>
              </a:rPr>
            </a:br>
            <a:endParaRPr lang="lt-LT" sz="3600" dirty="0">
              <a:latin typeface="+mn-lt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95942" y="1431460"/>
            <a:ext cx="11707733" cy="4969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000" dirty="0"/>
              <a:t>Įvykis                  Mintys (interpretacija)                   Emocija (pojūčiai)                    Reakcija (elgesys)</a:t>
            </a:r>
          </a:p>
          <a:p>
            <a:pPr marL="0" indent="0">
              <a:buNone/>
            </a:pPr>
            <a:r>
              <a:rPr lang="lt-LT" sz="1500" dirty="0"/>
              <a:t>Prisiminkite, kad mes reaguojame ne į tai, kas vyksta, o į savo mintis apie tai, kas vyksta. </a:t>
            </a:r>
          </a:p>
          <a:p>
            <a:pPr marL="0" indent="0">
              <a:buNone/>
            </a:pPr>
            <a:r>
              <a:rPr lang="lt-LT" sz="1500" dirty="0"/>
              <a:t>Tos mintys gali būti mūsų suvoktos, bet gali būti, kad mes jų net negirdime. </a:t>
            </a:r>
          </a:p>
          <a:p>
            <a:pPr marL="0" indent="0">
              <a:buNone/>
            </a:pPr>
            <a:r>
              <a:rPr lang="lt-LT" sz="1500" dirty="0"/>
              <a:t>Mokykimės jas išgirsti ir užfiksuoti, kokias emocijas jos sukelia. Ir kaip aš į tai sureaguoju. </a:t>
            </a:r>
          </a:p>
          <a:p>
            <a:pPr marL="0" indent="0">
              <a:buNone/>
            </a:pPr>
            <a:r>
              <a:rPr lang="lt-LT" sz="1500" dirty="0"/>
              <a:t>Tos reakcijos yra mūsų išmokti elgesio modeliai, apie kuriuos kalbėjome 3 paskaitoje.</a:t>
            </a:r>
          </a:p>
          <a:p>
            <a:pPr marL="0" indent="0">
              <a:buNone/>
            </a:pPr>
            <a:r>
              <a:rPr lang="lt-LT" sz="1500" b="1" dirty="0"/>
              <a:t>Užduotis: pabandykite jau turimas žinias sujungti😊Ką darytumėte jūs tokioje situacijoje?</a:t>
            </a:r>
          </a:p>
          <a:p>
            <a:pPr marL="0" indent="0">
              <a:buNone/>
            </a:pPr>
            <a:r>
              <a:rPr lang="lt-LT" sz="1500" dirty="0"/>
              <a:t>Supykau ant draugės, kad ji eilinį kartą atsisakė su manimi eiti į spektaklį. </a:t>
            </a:r>
          </a:p>
          <a:p>
            <a:pPr marL="0" indent="0">
              <a:buNone/>
            </a:pPr>
            <a:r>
              <a:rPr lang="lt-LT" sz="1500" dirty="0"/>
              <a:t>Bet sustingau ir nieko jai nesakau, nes aiškiai girdžiu, kaip vidinis balsas sako: </a:t>
            </a:r>
          </a:p>
          <a:p>
            <a:pPr marL="0" indent="0">
              <a:buNone/>
            </a:pPr>
            <a:r>
              <a:rPr lang="lt-LT" sz="1500" dirty="0"/>
              <a:t>„tylėk, nes iš viso ją prarasi, tai vienintelė vaikystės draugė, liksi visai viena“(</a:t>
            </a:r>
            <a:r>
              <a:rPr lang="lt-LT" sz="1500" dirty="0">
                <a:solidFill>
                  <a:srgbClr val="0070C0"/>
                </a:solidFill>
              </a:rPr>
              <a:t>Kas tai</a:t>
            </a:r>
            <a:r>
              <a:rPr lang="lt-LT" sz="1500" dirty="0"/>
              <a:t>?). Tad, į jos</a:t>
            </a:r>
          </a:p>
          <a:p>
            <a:pPr marL="0" indent="0">
              <a:buNone/>
            </a:pPr>
            <a:r>
              <a:rPr lang="lt-LT" sz="1500" dirty="0"/>
              <a:t> klausimą  – „ar nepyksti?“, atsakau – „tai gal kitą kartą tau pavyks, nueisiu viena, gal kam nors dar pasiūlysiu bilietą, gal kas galės“ </a:t>
            </a:r>
          </a:p>
          <a:p>
            <a:pPr marL="0" indent="0">
              <a:buNone/>
            </a:pPr>
            <a:r>
              <a:rPr lang="lt-LT" sz="1500" dirty="0">
                <a:solidFill>
                  <a:srgbClr val="0070C0"/>
                </a:solidFill>
              </a:rPr>
              <a:t>Pasitreniruokite ir perrašykite tą situaciją iš </a:t>
            </a:r>
            <a:r>
              <a:rPr lang="lt-LT" sz="1500" dirty="0" err="1">
                <a:solidFill>
                  <a:srgbClr val="0070C0"/>
                </a:solidFill>
              </a:rPr>
              <a:t>myličio</a:t>
            </a:r>
            <a:r>
              <a:rPr lang="lt-LT" sz="1500" dirty="0">
                <a:solidFill>
                  <a:srgbClr val="0070C0"/>
                </a:solidFill>
              </a:rPr>
              <a:t> ir save vertinančio žmogaus pozicijos. Taip, kaip jūs norėtumėte, kad būtų </a:t>
            </a:r>
          </a:p>
          <a:p>
            <a:pPr marL="0" indent="0">
              <a:buNone/>
            </a:pPr>
            <a:r>
              <a:rPr lang="lt-LT" sz="1500" dirty="0"/>
              <a:t>Einu namo suirzusi, o mane atakuoja mintys: „aš niekam nereikalinga, esu nieko verta, niekam nesvarbi, mano norai ir mūsų susitarimai jai nieko verti, aš visada turiu jai pritarti, visada būna, kaip ji nori“... ir įsisuka sunkių jausmų karuselė (</a:t>
            </a:r>
            <a:r>
              <a:rPr lang="lt-LT" sz="1500" dirty="0">
                <a:solidFill>
                  <a:srgbClr val="0070C0"/>
                </a:solidFill>
              </a:rPr>
              <a:t>ką atpažįstate ir kaip tai galite keisti</a:t>
            </a:r>
            <a:r>
              <a:rPr lang="lt-LT" sz="1500" dirty="0"/>
              <a:t>?). </a:t>
            </a:r>
          </a:p>
          <a:p>
            <a:pPr marL="0" indent="0">
              <a:buNone/>
            </a:pPr>
            <a:endParaRPr lang="lt-LT" sz="15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lt-LT" sz="1500" b="1" dirty="0">
                <a:solidFill>
                  <a:srgbClr val="002060"/>
                </a:solidFill>
              </a:rPr>
              <a:t>Prisiminkime: keisdami mintis, keisime savo emocines reakcijas ir elgesį. Ir vis daugiau rinksimės būti savo pusėje ir gyventi taip, kaip </a:t>
            </a:r>
            <a:r>
              <a:rPr lang="lt-LT" sz="1500" b="1" dirty="0" err="1">
                <a:solidFill>
                  <a:srgbClr val="002060"/>
                </a:solidFill>
              </a:rPr>
              <a:t>noprime</a:t>
            </a:r>
            <a:r>
              <a:rPr lang="lt-LT" sz="1500" b="1" dirty="0">
                <a:solidFill>
                  <a:srgbClr val="002060"/>
                </a:solidFill>
              </a:rPr>
              <a:t>.</a:t>
            </a:r>
          </a:p>
          <a:p>
            <a:pPr marL="0" indent="0" algn="ctr">
              <a:buNone/>
            </a:pPr>
            <a:endParaRPr lang="lt-LT" dirty="0"/>
          </a:p>
        </p:txBody>
      </p:sp>
      <p:sp>
        <p:nvSpPr>
          <p:cNvPr id="6" name="Rodyklė dešinėn 5"/>
          <p:cNvSpPr/>
          <p:nvPr/>
        </p:nvSpPr>
        <p:spPr>
          <a:xfrm>
            <a:off x="950167" y="1470399"/>
            <a:ext cx="887792" cy="2755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/>
              <a:t>         </a:t>
            </a: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0023" y="1452481"/>
            <a:ext cx="902286" cy="310923"/>
          </a:xfrm>
          <a:prstGeom prst="rect">
            <a:avLst/>
          </a:prstGeom>
        </p:spPr>
      </p:pic>
      <p:sp>
        <p:nvSpPr>
          <p:cNvPr id="9" name="Rodyklė dešinėn 8"/>
          <p:cNvSpPr/>
          <p:nvPr/>
        </p:nvSpPr>
        <p:spPr>
          <a:xfrm>
            <a:off x="4272342" y="1470399"/>
            <a:ext cx="887792" cy="2755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/>
              <a:t>         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3D2B7809-B7EB-48F4-A91C-B1C1F190A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140" y="1891627"/>
            <a:ext cx="4078870" cy="24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86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lt-LT" sz="4000" dirty="0">
                <a:solidFill>
                  <a:srgbClr val="FFFFFF"/>
                </a:solidFill>
                <a:latin typeface="+mn-lt"/>
              </a:rPr>
              <a:t>Dar vienas būdas dirbti su mintimis - minčių turinio tikrinimas – kiek jis atitinka realybei?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19322" y="2490435"/>
            <a:ext cx="10236033" cy="3567173"/>
          </a:xfrm>
        </p:spPr>
        <p:txBody>
          <a:bodyPr anchor="ctr">
            <a:normAutofit fontScale="70000" lnSpcReduction="20000"/>
          </a:bodyPr>
          <a:lstStyle/>
          <a:p>
            <a:pPr marL="0" indent="0" algn="just">
              <a:buNone/>
            </a:pPr>
            <a:endParaRPr lang="lt-LT" sz="2300" dirty="0"/>
          </a:p>
          <a:p>
            <a:pPr marL="0" indent="0" algn="just">
              <a:buNone/>
            </a:pPr>
            <a:r>
              <a:rPr lang="lt-LT" sz="2300" dirty="0"/>
              <a:t>Išgirstame sunkias emocijas keliančią mintį ir klausiame savęs, ar tai faktas, ar tai tik mano mintis? </a:t>
            </a:r>
          </a:p>
          <a:p>
            <a:pPr marL="0" indent="0" algn="just">
              <a:buNone/>
            </a:pPr>
            <a:r>
              <a:rPr lang="lt-LT" sz="2300" dirty="0"/>
              <a:t>Tada ieškome faktų, kurie rodo, pagrindžia:</a:t>
            </a:r>
          </a:p>
          <a:p>
            <a:pPr marL="514350" indent="-514350" algn="just">
              <a:buAutoNum type="arabicPeriod"/>
            </a:pPr>
            <a:r>
              <a:rPr lang="lt-LT" sz="2300" dirty="0"/>
              <a:t>minties teisingumą</a:t>
            </a:r>
          </a:p>
          <a:p>
            <a:pPr marL="514350" indent="-514350" algn="just">
              <a:buAutoNum type="arabicPeriod"/>
            </a:pPr>
            <a:r>
              <a:rPr lang="lt-LT" sz="2300" dirty="0"/>
              <a:t>minties klaidingumą</a:t>
            </a:r>
          </a:p>
          <a:p>
            <a:pPr marL="0" indent="0" algn="just">
              <a:buNone/>
            </a:pPr>
            <a:r>
              <a:rPr lang="lt-LT" sz="2300" dirty="0"/>
              <a:t>Tada sakome, „jei tai tik mano mintis, </a:t>
            </a:r>
            <a:r>
              <a:rPr lang="lt-LT" sz="2300"/>
              <a:t>tai dabar galiu </a:t>
            </a:r>
            <a:r>
              <a:rPr lang="lt-LT" sz="2300" dirty="0"/>
              <a:t>pasakyti ir kitokią mintį, alternatyvią, labiau pagrįstą, ne tokią </a:t>
            </a:r>
            <a:r>
              <a:rPr lang="lt-LT" sz="2300" dirty="0" err="1"/>
              <a:t>distresinę</a:t>
            </a:r>
            <a:r>
              <a:rPr lang="lt-LT" sz="2300" dirty="0"/>
              <a:t>“... (pvz., „pusė ant pusės, kad gali manęs nepriimti į tą poziciją, ir kad - priimti“. </a:t>
            </a:r>
          </a:p>
          <a:p>
            <a:pPr marL="0" indent="0" algn="just">
              <a:buNone/>
            </a:pPr>
            <a:r>
              <a:rPr lang="lt-LT" sz="2300" dirty="0"/>
              <a:t>Ir tada stipriname mane palaikančią, man naudingesnę mintį, klausdami savęs – o kokias aš kompetencijas ir asmenines savybes turiu tai pozicijai užimti? Ir taip įdarbiname protą siųsti mums mus palaikančias mintis...</a:t>
            </a:r>
          </a:p>
          <a:p>
            <a:pPr marL="0" indent="0" algn="just">
              <a:buNone/>
            </a:pPr>
            <a:r>
              <a:rPr lang="lt-LT" sz="2300" dirty="0"/>
              <a:t>Po to, kai jau išsivardinsite ar išsirašysite savo galimybes, stiprybes, rodančias, kad jūs tinkate tai pozicijai, kad daug gyvenime esate pasiekę, pasitikrinkite, ką dabar jaučiate?</a:t>
            </a:r>
          </a:p>
          <a:p>
            <a:pPr marL="0" indent="0" algn="just">
              <a:buNone/>
            </a:pPr>
            <a:endParaRPr lang="lt-LT" sz="2300" dirty="0"/>
          </a:p>
          <a:p>
            <a:pPr marL="0" indent="0" algn="just">
              <a:buNone/>
            </a:pPr>
            <a:r>
              <a:rPr lang="lt-LT" sz="2300" b="1" dirty="0">
                <a:solidFill>
                  <a:srgbClr val="0070C0"/>
                </a:solidFill>
              </a:rPr>
              <a:t>Pabandykite tai taikyti įvairiose situacijose, ypač, kai atakuoja žlugdančios, jus menkinančios, nuvertinančios mintys</a:t>
            </a:r>
          </a:p>
          <a:p>
            <a:pPr marL="0" indent="0" algn="just">
              <a:buNone/>
            </a:pP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val="3755902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>
            <a:normAutofit/>
          </a:bodyPr>
          <a:lstStyle/>
          <a:p>
            <a:r>
              <a:rPr lang="lt-LT" sz="4000">
                <a:solidFill>
                  <a:srgbClr val="FFFFFF"/>
                </a:solidFill>
                <a:latin typeface="+mn-lt"/>
              </a:rPr>
              <a:t>Pratimas - klausimai, kuriuos mes galime užduoti sau santykyje su „sunkiomis“ mintimis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09710" y="2490436"/>
            <a:ext cx="11142105" cy="3567173"/>
          </a:xfrm>
        </p:spPr>
        <p:txBody>
          <a:bodyPr anchor="ctr">
            <a:normAutofit fontScale="70000" lnSpcReduction="20000"/>
          </a:bodyPr>
          <a:lstStyle/>
          <a:p>
            <a:pPr algn="ctr"/>
            <a:r>
              <a:rPr lang="lt-LT" sz="2400" dirty="0"/>
              <a:t>Ar ši mintis teisinga? Kokie faktai rodo, kad tai tiesa?</a:t>
            </a:r>
          </a:p>
          <a:p>
            <a:pPr marL="0" indent="0" algn="ctr">
              <a:buNone/>
            </a:pPr>
            <a:r>
              <a:rPr lang="lt-LT" sz="2400" dirty="0"/>
              <a:t>• Jeigu taip galvosi, ar tai tau padės pasiekti tavo tikslų?</a:t>
            </a:r>
          </a:p>
          <a:p>
            <a:pPr marL="0" indent="0" algn="ctr">
              <a:buNone/>
            </a:pPr>
            <a:r>
              <a:rPr lang="lt-LT" sz="2400" dirty="0"/>
              <a:t>• Kaip galima kitaip galvoti šioje situacijoje ar kaip galvotų šioje situacijoje kitas žmogus?</a:t>
            </a:r>
          </a:p>
          <a:p>
            <a:pPr marL="0" indent="0" algn="ctr">
              <a:buNone/>
            </a:pPr>
            <a:r>
              <a:rPr lang="lt-LT" sz="2400" dirty="0"/>
              <a:t>• Kaip tu galvosi apie šią situaciją po tam tikro laiko - kitą dieną, kitą savaitę ar po metų?</a:t>
            </a:r>
          </a:p>
          <a:p>
            <a:pPr marL="0" indent="0" algn="ctr">
              <a:buNone/>
            </a:pPr>
            <a:r>
              <a:rPr lang="lt-LT" sz="2400" dirty="0"/>
              <a:t>• Kas blogiausia gali atsitikti? Kas būtų baisaus, jeigu vis dėlto blogiausias scenarijus išsipildytų?</a:t>
            </a:r>
          </a:p>
          <a:p>
            <a:pPr marL="0" indent="0" algn="ctr">
              <a:buNone/>
            </a:pPr>
            <a:r>
              <a:rPr lang="lt-LT" sz="2400" dirty="0"/>
              <a:t>• Kaip tu tvarkydavaisi su panašiomis situacijomis praeityje?</a:t>
            </a:r>
          </a:p>
          <a:p>
            <a:pPr marL="0" indent="0" algn="ctr">
              <a:buNone/>
            </a:pPr>
            <a:r>
              <a:rPr lang="lt-LT" sz="2400" dirty="0"/>
              <a:t>• Kaip su panašiomis situacijomis tvarkosi kiti žmonės?</a:t>
            </a:r>
          </a:p>
          <a:p>
            <a:pPr marL="0" indent="0" algn="ctr">
              <a:buNone/>
            </a:pPr>
            <a:r>
              <a:rPr lang="lt-LT" sz="2400" dirty="0"/>
              <a:t>• Ką tu patartum draugui (-ei), jeigu ji(s) patektų į panašią situaciją?</a:t>
            </a:r>
          </a:p>
          <a:p>
            <a:pPr marL="0" indent="0" algn="ctr">
              <a:buNone/>
            </a:pPr>
            <a:r>
              <a:rPr lang="lt-LT" sz="2400" dirty="0"/>
              <a:t>• Ką apie panašią situaciją pasakytų tavo geras draugas ar gera draugė?</a:t>
            </a:r>
          </a:p>
          <a:p>
            <a:pPr marL="0" indent="0" algn="ctr">
              <a:buNone/>
            </a:pPr>
            <a:r>
              <a:rPr lang="lt-LT" sz="2400" dirty="0"/>
              <a:t>• Ar yra kas nors, kas tau galėtų padėti tokioje situacijoje (susitvarkyti su ja ar jaustis saugiau, geriau, drąsiau)? </a:t>
            </a:r>
          </a:p>
          <a:p>
            <a:pPr marL="0" indent="0" algn="ctr">
              <a:buNone/>
            </a:pPr>
            <a:r>
              <a:rPr lang="lt-LT" sz="2400" dirty="0"/>
              <a:t> </a:t>
            </a:r>
          </a:p>
          <a:p>
            <a:pPr marL="0" indent="0">
              <a:buNone/>
            </a:pPr>
            <a:endParaRPr lang="lt-LT" sz="1300" dirty="0"/>
          </a:p>
        </p:txBody>
      </p:sp>
    </p:spTree>
    <p:extLst>
      <p:ext uri="{BB962C8B-B14F-4D97-AF65-F5344CB8AC3E}">
        <p14:creationId xmlns:p14="http://schemas.microsoft.com/office/powerpoint/2010/main" val="3404793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3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lt-LT" sz="4000">
                <a:solidFill>
                  <a:srgbClr val="FFFFFF"/>
                </a:solidFill>
                <a:latin typeface="+mn-lt"/>
              </a:rPr>
              <a:t>Emocijos atlieka daug svarbių funkcijų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19322" y="2494450"/>
            <a:ext cx="4637996" cy="3603745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lt-LT" sz="1700" dirty="0"/>
              <a:t>suformuoja greitus atsakus į iššūkius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1700" dirty="0"/>
              <a:t>sustiprina mūsų mintis, padarydamos jas labai realistiškomis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1700" dirty="0" err="1"/>
              <a:t>paded</a:t>
            </a:r>
            <a:r>
              <a:rPr lang="en-US" sz="1700" dirty="0"/>
              <a:t>a</a:t>
            </a:r>
            <a:r>
              <a:rPr lang="lt-LT" sz="1700" dirty="0"/>
              <a:t> atpažinti poreikius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lt-LT" sz="1700" dirty="0"/>
              <a:t>dalyvauja priimant sprendimus</a:t>
            </a:r>
          </a:p>
          <a:p>
            <a:pPr marL="0" indent="0">
              <a:buNone/>
            </a:pPr>
            <a:r>
              <a:rPr lang="lt-LT" sz="1700" dirty="0"/>
              <a:t>Mokomės priimti mintis – kaip mintis, o emocijas - tik kaip emocijas, bet ne kaip faktą ar jų viršenybę man. </a:t>
            </a:r>
          </a:p>
          <a:p>
            <a:pPr marL="0" indent="0">
              <a:buNone/>
            </a:pPr>
            <a:r>
              <a:rPr lang="lt-LT" sz="1700" dirty="0"/>
              <a:t>Atsiminkite – jei galite atpažinti mintis, su jomis dirbti, keisti jas kitomis, jums naudingesnėmis, vadinasi, jūs nesate tos mintys ir emocijos. Jūs esate jų valdytojas, šeimininkas. </a:t>
            </a:r>
          </a:p>
          <a:p>
            <a:pPr marL="0" indent="0">
              <a:buNone/>
            </a:pPr>
            <a:r>
              <a:rPr lang="lt-LT" sz="1700" b="1" dirty="0"/>
              <a:t>Svarbu išmokti suvokti, ką aš jaučiu ir kokios mintys tuos pojūčius palaiko. </a:t>
            </a:r>
          </a:p>
          <a:p>
            <a:pPr marL="0" indent="0">
              <a:buNone/>
            </a:pPr>
            <a:r>
              <a:rPr lang="lt-LT" sz="1700" b="1" dirty="0"/>
              <a:t>Pabandykite, keisdami mintis, keisti  savo savijautą</a:t>
            </a:r>
          </a:p>
          <a:p>
            <a:pPr marL="0" indent="0">
              <a:buNone/>
            </a:pPr>
            <a:endParaRPr lang="lt-LT" sz="1700" dirty="0"/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78677D39-4838-4ABE-878E-B0B1D9EAB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705" y="2209192"/>
            <a:ext cx="5159395" cy="464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80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br>
              <a:rPr lang="lt-LT" sz="2200" dirty="0">
                <a:solidFill>
                  <a:srgbClr val="FFFFFF"/>
                </a:solidFill>
              </a:rPr>
            </a:br>
            <a:r>
              <a:rPr lang="lt-LT" sz="2200" dirty="0">
                <a:solidFill>
                  <a:srgbClr val="FFFFFF"/>
                </a:solidFill>
              </a:rPr>
              <a:t>Dažniausiai, t</a:t>
            </a:r>
            <a:r>
              <a:rPr lang="lt-LT" sz="2200" dirty="0">
                <a:solidFill>
                  <a:srgbClr val="FFFFFF"/>
                </a:solidFill>
                <a:latin typeface="+mn-lt"/>
              </a:rPr>
              <a:t>varkydamiesi su </a:t>
            </a:r>
            <a:r>
              <a:rPr lang="en-US" sz="2200" dirty="0" err="1">
                <a:solidFill>
                  <a:srgbClr val="FFFFFF"/>
                </a:solidFill>
                <a:latin typeface="+mn-lt"/>
              </a:rPr>
              <a:t>emociniu</a:t>
            </a:r>
            <a:r>
              <a:rPr lang="en-US" sz="2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+mn-lt"/>
              </a:rPr>
              <a:t>diskomfortu</a:t>
            </a:r>
            <a:r>
              <a:rPr lang="lt-LT" sz="2200" dirty="0">
                <a:solidFill>
                  <a:srgbClr val="FFFFFF"/>
                </a:solidFill>
                <a:latin typeface="+mn-lt"/>
              </a:rPr>
              <a:t>, </a:t>
            </a:r>
            <a:r>
              <a:rPr lang="en-US" sz="2200" dirty="0" err="1">
                <a:solidFill>
                  <a:srgbClr val="FFFFFF"/>
                </a:solidFill>
                <a:latin typeface="+mn-lt"/>
              </a:rPr>
              <a:t>naudojame</a:t>
            </a:r>
            <a:r>
              <a:rPr lang="en-US" sz="2200" dirty="0">
                <a:solidFill>
                  <a:srgbClr val="FFFFFF"/>
                </a:solidFill>
                <a:latin typeface="+mn-lt"/>
              </a:rPr>
              <a:t> dvi </a:t>
            </a:r>
            <a:r>
              <a:rPr lang="en-US" sz="2200" dirty="0" err="1">
                <a:solidFill>
                  <a:srgbClr val="FFFFFF"/>
                </a:solidFill>
                <a:latin typeface="+mn-lt"/>
              </a:rPr>
              <a:t>technikas</a:t>
            </a:r>
            <a:r>
              <a:rPr lang="lt-LT" sz="2200" dirty="0">
                <a:solidFill>
                  <a:srgbClr val="FFFFFF"/>
                </a:solidFill>
                <a:latin typeface="+mn-lt"/>
              </a:rPr>
              <a:t> </a:t>
            </a:r>
            <a:br>
              <a:rPr lang="lt-LT" sz="2200" dirty="0">
                <a:solidFill>
                  <a:srgbClr val="FFFFFF"/>
                </a:solidFill>
                <a:latin typeface="+mn-lt"/>
              </a:rPr>
            </a:br>
            <a:endParaRPr lang="lt-LT" sz="2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6187" y="1809344"/>
            <a:ext cx="12055809" cy="486382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lt-LT" sz="1100" dirty="0"/>
          </a:p>
          <a:p>
            <a:pPr marL="0" indent="0">
              <a:buNone/>
            </a:pPr>
            <a:r>
              <a:rPr lang="en-US" sz="2000" b="1" dirty="0" err="1"/>
              <a:t>Blokavim</a:t>
            </a:r>
            <a:r>
              <a:rPr lang="lt-LT" sz="2000" b="1" dirty="0"/>
              <a:t>ą</a:t>
            </a:r>
          </a:p>
          <a:p>
            <a:pPr marL="0" indent="0">
              <a:buNone/>
            </a:pPr>
            <a:r>
              <a:rPr lang="lt-LT" sz="2000" dirty="0"/>
              <a:t>Neigiame skausmą, stumiame jį iš savęs, baudžiame save už tai, kad jį jaučiame, norime pabėgti, svaiginamės, valgome. Po tokių mūsų pastangų jos grįžtą su didesne jėga, o mūsų resursai būna išsisėmę </a:t>
            </a:r>
          </a:p>
          <a:p>
            <a:pPr marL="0" indent="0">
              <a:buNone/>
            </a:pPr>
            <a:r>
              <a:rPr lang="lt-LT" sz="2000" b="1" dirty="0"/>
              <a:t>Pasinėrimą, susitapatinimą</a:t>
            </a:r>
          </a:p>
          <a:p>
            <a:pPr marL="0" indent="0">
              <a:buNone/>
            </a:pPr>
            <a:r>
              <a:rPr lang="lt-LT" sz="2000" dirty="0"/>
              <a:t>Leidžiame kentėjimui, skausmui, diskomfortui ar skausmingoms emocijoms mus užvaldyti. Tarsi pasineriame į jas, prarandame savitvardą, atsiranda nevilties ar bejėgiškumo jausmai</a:t>
            </a:r>
          </a:p>
          <a:p>
            <a:pPr marL="0" indent="0">
              <a:buNone/>
            </a:pPr>
            <a:endParaRPr lang="lt-LT" sz="2000" b="1" i="1" dirty="0"/>
          </a:p>
          <a:p>
            <a:pPr marL="0" indent="0">
              <a:buNone/>
            </a:pPr>
            <a:r>
              <a:rPr lang="lt-LT" sz="2000" b="1" i="1" dirty="0"/>
              <a:t>Abiem atvejais mes prarandame sąmoningą kontaktą su emocijomis ir jos mus gali labai paveikti</a:t>
            </a:r>
            <a:r>
              <a:rPr lang="lt-LT" sz="2000" b="1" dirty="0"/>
              <a:t>...  </a:t>
            </a:r>
          </a:p>
          <a:p>
            <a:pPr marL="0" indent="0">
              <a:buNone/>
            </a:pPr>
            <a:r>
              <a:rPr lang="lt-LT" sz="2000" dirty="0"/>
              <a:t>Išmintingas kelias būtų pripažinti tą skausmą ar diskomfortą, </a:t>
            </a:r>
            <a:r>
              <a:rPr lang="lt-LT" sz="2000" dirty="0" err="1"/>
              <a:t>nesigalinėti</a:t>
            </a:r>
            <a:r>
              <a:rPr lang="lt-LT" sz="2000" dirty="0"/>
              <a:t> su juo, tačiau ir neleisti jam užvaldyti mus</a:t>
            </a:r>
          </a:p>
          <a:p>
            <a:pPr marL="0" indent="0">
              <a:buNone/>
            </a:pPr>
            <a:endParaRPr lang="lt-LT" sz="2000" i="1" dirty="0"/>
          </a:p>
          <a:p>
            <a:pPr marL="0" indent="0">
              <a:buNone/>
            </a:pPr>
            <a:r>
              <a:rPr lang="lt-LT" sz="2000" b="1" i="1" dirty="0">
                <a:solidFill>
                  <a:srgbClr val="0070C0"/>
                </a:solidFill>
              </a:rPr>
              <a:t>Nesusitapatinkime su emocija: jei aš ją atpažįstu, vadinasi, aš nesu ji</a:t>
            </a:r>
            <a:r>
              <a:rPr lang="lt-LT" sz="2000" i="1" dirty="0"/>
              <a:t>...</a:t>
            </a:r>
          </a:p>
          <a:p>
            <a:pPr marL="0" indent="0">
              <a:buNone/>
            </a:pPr>
            <a:r>
              <a:rPr lang="lt-LT" sz="2000" i="1" dirty="0"/>
              <a:t>Pabandykite </a:t>
            </a:r>
            <a:r>
              <a:rPr lang="lt-LT" sz="2000" i="1" dirty="0" err="1"/>
              <a:t>daaug</a:t>
            </a:r>
            <a:r>
              <a:rPr lang="lt-LT" sz="2000" i="1" dirty="0"/>
              <a:t> kartų perklausyti Atsitapatinimo praktiką</a:t>
            </a:r>
          </a:p>
        </p:txBody>
      </p:sp>
    </p:spTree>
    <p:extLst>
      <p:ext uri="{BB962C8B-B14F-4D97-AF65-F5344CB8AC3E}">
        <p14:creationId xmlns:p14="http://schemas.microsoft.com/office/powerpoint/2010/main" val="3502310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lt-LT" sz="4000">
                <a:solidFill>
                  <a:srgbClr val="FFFFFF"/>
                </a:solidFill>
                <a:latin typeface="+mn-lt"/>
              </a:rPr>
              <a:t>Ir sunkiems jausmams leiskime būti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7277" y="1891970"/>
            <a:ext cx="11994204" cy="505357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lt-LT" sz="2000" dirty="0"/>
              <a:t>Leidimas būti sunkiems jausmams, mintims, pojūčiams ir vidinėms patirtims reiškia, kad mes noriai leidžiame jiems būti dėmesio lauke, nereikalaudami, kad jie pasikeistų ar taptų kažkuo kitu nei yra.</a:t>
            </a:r>
          </a:p>
          <a:p>
            <a:pPr marL="0" indent="0">
              <a:buNone/>
            </a:pPr>
            <a:r>
              <a:rPr lang="lt-LT" sz="2000" dirty="0"/>
              <a:t>Vietoje to, kad ginčytumėmės su gyvenimu, leiskime patirtims būti tokioms, kokios šiuo metu jos yra</a:t>
            </a:r>
          </a:p>
          <a:p>
            <a:pPr marL="0" indent="0">
              <a:buNone/>
            </a:pPr>
            <a:r>
              <a:rPr lang="lt-LT" sz="2000" dirty="0"/>
              <a:t> </a:t>
            </a:r>
          </a:p>
          <a:p>
            <a:pPr marL="0" indent="0">
              <a:buNone/>
            </a:pPr>
            <a:r>
              <a:rPr lang="lt-LT" sz="2000" b="1" dirty="0"/>
              <a:t>Ar tai nėra pasidavimas? Tikrai ne! </a:t>
            </a:r>
          </a:p>
          <a:p>
            <a:r>
              <a:rPr lang="lt-LT" sz="2000" dirty="0"/>
              <a:t>Pasiduodami mes nenorime esamos patirties, mes tiesiog jaučiamės bejėgiais kažką dėl to padaryti ir tiesiog </a:t>
            </a:r>
            <a:r>
              <a:rPr lang="lt-LT" sz="2000" b="1" dirty="0"/>
              <a:t>pasyviai susitaikom </a:t>
            </a:r>
          </a:p>
          <a:p>
            <a:r>
              <a:rPr lang="lt-LT" sz="2000" dirty="0"/>
              <a:t>Pripažinimas/leidimas yra aktyvi priėmimo ir atvirumo patirčiai nuostata. Ji reikalauja </a:t>
            </a:r>
            <a:r>
              <a:rPr lang="lt-LT" sz="2000" b="1" dirty="0"/>
              <a:t>sąmoningo pasiryžimo ir energijos</a:t>
            </a:r>
          </a:p>
          <a:p>
            <a:r>
              <a:rPr lang="lt-LT" sz="2000" dirty="0"/>
              <a:t>Pripažindami/leisdami tiems jausmams būti, mes </a:t>
            </a:r>
            <a:r>
              <a:rPr lang="lt-LT" sz="2000" b="1" dirty="0"/>
              <a:t>pasirenkame</a:t>
            </a:r>
            <a:r>
              <a:rPr lang="lt-LT" sz="2000" dirty="0"/>
              <a:t> priimti, nelikti savo automatinio įpročio auka</a:t>
            </a:r>
          </a:p>
          <a:p>
            <a:pPr marL="0" indent="0">
              <a:buNone/>
            </a:pPr>
            <a:r>
              <a:rPr lang="lt-LT" sz="2000" dirty="0"/>
              <a:t> </a:t>
            </a:r>
          </a:p>
          <a:p>
            <a:pPr marL="0" indent="0">
              <a:buNone/>
            </a:pPr>
            <a:r>
              <a:rPr lang="lt-LT" sz="2000" i="1" dirty="0"/>
              <a:t>Tai, kad mes kažką švelniai talpiname savo dėmesingumo lauke, yra patvirtinimas, kad mes su tuo galime susitikti akis į akį, tai įvardinti ir su tuo dirbti. </a:t>
            </a:r>
          </a:p>
          <a:p>
            <a:pPr marL="0" indent="0">
              <a:buNone/>
            </a:pPr>
            <a:endParaRPr lang="lt-LT" sz="2000" b="1" i="1" dirty="0"/>
          </a:p>
        </p:txBody>
      </p:sp>
    </p:spTree>
    <p:extLst>
      <p:ext uri="{BB962C8B-B14F-4D97-AF65-F5344CB8AC3E}">
        <p14:creationId xmlns:p14="http://schemas.microsoft.com/office/powerpoint/2010/main" val="3999502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4A3646-77FE-4862-96CE-45260829B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6FA249-9C10-48B9-9F72-1F333D8A9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036894FA-6F9A-4863-AEC5-B734F4226C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6B103C0B-E1BF-4BF0-9605-7426160F9E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B796B9AB-146B-42B0-B1F4-7EF69C521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0B8CEE20-F67A-4CFC-88F1-4C942EB62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6B823E68-E880-4A79-82AD-6088E1DEA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C90FFE78-151B-4C6F-893F-683270602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A2B9B53-0432-42A0-ACC1-23CCDB118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142954D5-E17A-4C4B-B575-9D2BE72C64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2317E4B1-5573-4066-895C-2FB759804A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BA723B4-613D-41FA-93E8-94173C930F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D2693AEC-A60D-40B1-87B3-1EF30A56D4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0EFB57B1-129C-4CA5-9513-29226043B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AC89A1FD-35E1-4574-A439-61C20F457D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4D55D1DF-59D8-4B47-87C4-FB3A82689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F99FF32E-3548-4B4D-894E-B3A06C12A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5005D0D4-EFA9-4355-BA9B-A7B46F94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6350B02F-5937-44B9-83F4-9C970BE963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F21A245F-C10F-495E-BD0E-CE576C7F0D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6F524856-7B56-403B-B504-044710FD54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4E6D29BC-894B-4228-9F3F-92037EA3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E03B2DC6-DF02-45CB-AC7C-6EBBD359C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lt-LT"/>
            </a:p>
          </p:txBody>
        </p:sp>
      </p:grp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00D0C16-8549-4373-8B7C-3555082CEA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664" y="0"/>
            <a:ext cx="10268336" cy="6869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788851" y="376238"/>
            <a:ext cx="7852161" cy="1116660"/>
          </a:xfrm>
        </p:spPr>
        <p:txBody>
          <a:bodyPr anchor="t">
            <a:normAutofit fontScale="90000"/>
          </a:bodyPr>
          <a:lstStyle/>
          <a:p>
            <a:br>
              <a:rPr lang="lt-LT" sz="2500" dirty="0">
                <a:solidFill>
                  <a:schemeClr val="accent1"/>
                </a:solidFill>
              </a:rPr>
            </a:br>
            <a:r>
              <a:rPr lang="lt-LT" sz="2500" b="1" dirty="0">
                <a:solidFill>
                  <a:schemeClr val="accent1"/>
                </a:solidFill>
                <a:latin typeface="+mn-lt"/>
              </a:rPr>
              <a:t>Atsako į stiprias emocijas metodika  „RAIN“, labai padedanti stresinėje situacijoje</a:t>
            </a:r>
            <a:br>
              <a:rPr lang="lt-LT" sz="2500" dirty="0">
                <a:solidFill>
                  <a:schemeClr val="accent1"/>
                </a:solidFill>
                <a:latin typeface="+mn-lt"/>
              </a:rPr>
            </a:br>
            <a:endParaRPr lang="lt-LT" sz="2500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C7341777-0F86-4E1E-A07F-2076F00D04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797903" y="954813"/>
            <a:ext cx="300774" cy="25928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276473" y="1721795"/>
            <a:ext cx="9267827" cy="47599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000" b="1" dirty="0"/>
              <a:t>4 žingsniai atsakyti į stiprias emocijas </a:t>
            </a:r>
          </a:p>
          <a:p>
            <a:pPr marL="514350" indent="-514350">
              <a:buAutoNum type="arabicPeriod"/>
            </a:pPr>
            <a:r>
              <a:rPr lang="lt-LT" sz="1600" dirty="0"/>
              <a:t>Atpažinkime stiprią emociją </a:t>
            </a:r>
          </a:p>
          <a:p>
            <a:pPr marL="514350" indent="-514350">
              <a:buAutoNum type="arabicPeriod"/>
            </a:pPr>
            <a:r>
              <a:rPr lang="lt-LT" sz="1600" dirty="0"/>
              <a:t>Pripažinkime/priimkime jos egzistavimą/leiskime jai būti ir leiskime jai praeiti </a:t>
            </a:r>
          </a:p>
          <a:p>
            <a:pPr marL="514350" indent="-514350">
              <a:buAutoNum type="arabicPeriod"/>
            </a:pPr>
            <a:r>
              <a:rPr lang="lt-LT" sz="1600" dirty="0"/>
              <a:t>Patyrinėkime kūną, emocijas ir mintis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lt-LT" sz="1600" dirty="0"/>
              <a:t>Nesiidentifikuokime su tuo kas yra, kad ir kas tai būtų. Susikurkime erdvės tarp savęs ir patirčių, neįsitraukime į mūsų proto kuriamus spąstus ar ydingus ratus </a:t>
            </a:r>
          </a:p>
          <a:p>
            <a:pPr marL="0" indent="0">
              <a:buNone/>
            </a:pPr>
            <a:endParaRPr lang="lt-LT" sz="1600" b="1" dirty="0"/>
          </a:p>
          <a:p>
            <a:pPr marL="0" indent="0">
              <a:buNone/>
            </a:pPr>
            <a:r>
              <a:rPr lang="lt-LT" sz="2000" b="1" dirty="0"/>
              <a:t>RAIN</a:t>
            </a:r>
            <a:r>
              <a:rPr lang="lt-LT" sz="2000" dirty="0"/>
              <a:t>: </a:t>
            </a:r>
          </a:p>
          <a:p>
            <a:pPr marL="0" indent="0">
              <a:buNone/>
            </a:pPr>
            <a:r>
              <a:rPr lang="lt-LT" sz="1600" dirty="0"/>
              <a:t>R – </a:t>
            </a:r>
            <a:r>
              <a:rPr lang="lt-LT" sz="1600" dirty="0" err="1"/>
              <a:t>Recognize</a:t>
            </a:r>
            <a:r>
              <a:rPr lang="lt-LT" sz="1600" dirty="0"/>
              <a:t> </a:t>
            </a:r>
            <a:r>
              <a:rPr lang="lt-LT" sz="1600" dirty="0" err="1"/>
              <a:t>when</a:t>
            </a:r>
            <a:r>
              <a:rPr lang="lt-LT" sz="1600" dirty="0"/>
              <a:t> a </a:t>
            </a:r>
            <a:r>
              <a:rPr lang="lt-LT" sz="1600" dirty="0" err="1"/>
              <a:t>strong</a:t>
            </a:r>
            <a:r>
              <a:rPr lang="lt-LT" sz="1600" dirty="0"/>
              <a:t> </a:t>
            </a:r>
            <a:r>
              <a:rPr lang="lt-LT" sz="1600" dirty="0" err="1"/>
              <a:t>emotion</a:t>
            </a:r>
            <a:r>
              <a:rPr lang="lt-LT" sz="1600" dirty="0"/>
              <a:t> </a:t>
            </a:r>
            <a:r>
              <a:rPr lang="lt-LT" sz="1600" dirty="0" err="1"/>
              <a:t>is</a:t>
            </a:r>
            <a:r>
              <a:rPr lang="lt-LT" sz="1600" dirty="0"/>
              <a:t> </a:t>
            </a:r>
            <a:r>
              <a:rPr lang="lt-LT" sz="1600" dirty="0" err="1"/>
              <a:t>present</a:t>
            </a:r>
            <a:r>
              <a:rPr lang="lt-LT" sz="1600" dirty="0"/>
              <a:t> </a:t>
            </a:r>
          </a:p>
          <a:p>
            <a:pPr marL="0" indent="0">
              <a:buNone/>
            </a:pPr>
            <a:r>
              <a:rPr lang="lt-LT" sz="1600" dirty="0"/>
              <a:t>A – </a:t>
            </a:r>
            <a:r>
              <a:rPr lang="lt-LT" sz="1600" dirty="0" err="1"/>
              <a:t>Allow</a:t>
            </a:r>
            <a:r>
              <a:rPr lang="lt-LT" sz="1600" dirty="0"/>
              <a:t> </a:t>
            </a:r>
            <a:r>
              <a:rPr lang="lt-LT" sz="1600" dirty="0" err="1"/>
              <a:t>or</a:t>
            </a:r>
            <a:r>
              <a:rPr lang="lt-LT" sz="1600" dirty="0"/>
              <a:t> </a:t>
            </a:r>
            <a:r>
              <a:rPr lang="lt-LT" sz="1600" dirty="0" err="1"/>
              <a:t>acknowledge</a:t>
            </a:r>
            <a:r>
              <a:rPr lang="lt-LT" sz="1600" dirty="0"/>
              <a:t> </a:t>
            </a:r>
            <a:r>
              <a:rPr lang="lt-LT" sz="1600" dirty="0" err="1"/>
              <a:t>that</a:t>
            </a:r>
            <a:r>
              <a:rPr lang="lt-LT" sz="1600" dirty="0"/>
              <a:t> </a:t>
            </a:r>
            <a:r>
              <a:rPr lang="lt-LT" sz="1600" dirty="0" err="1"/>
              <a:t>it‘s</a:t>
            </a:r>
            <a:r>
              <a:rPr lang="lt-LT" sz="1600" dirty="0"/>
              <a:t> </a:t>
            </a:r>
            <a:r>
              <a:rPr lang="lt-LT" sz="1600" dirty="0" err="1"/>
              <a:t>there</a:t>
            </a:r>
            <a:r>
              <a:rPr lang="lt-LT" sz="1600" dirty="0"/>
              <a:t> </a:t>
            </a:r>
          </a:p>
          <a:p>
            <a:pPr marL="0" indent="0">
              <a:buNone/>
            </a:pPr>
            <a:r>
              <a:rPr lang="lt-LT" sz="1600" dirty="0"/>
              <a:t>I – </a:t>
            </a:r>
            <a:r>
              <a:rPr lang="lt-LT" sz="1600" dirty="0" err="1"/>
              <a:t>Investigate</a:t>
            </a:r>
            <a:r>
              <a:rPr lang="lt-LT" sz="1600" dirty="0"/>
              <a:t> </a:t>
            </a:r>
            <a:r>
              <a:rPr lang="lt-LT" sz="1600" dirty="0" err="1"/>
              <a:t>the</a:t>
            </a:r>
            <a:r>
              <a:rPr lang="lt-LT" sz="1600" dirty="0"/>
              <a:t> </a:t>
            </a:r>
            <a:r>
              <a:rPr lang="lt-LT" sz="1600" dirty="0" err="1"/>
              <a:t>body</a:t>
            </a:r>
            <a:r>
              <a:rPr lang="lt-LT" sz="1600" dirty="0"/>
              <a:t>, </a:t>
            </a:r>
            <a:r>
              <a:rPr lang="lt-LT" sz="1600" dirty="0" err="1"/>
              <a:t>emotions</a:t>
            </a:r>
            <a:r>
              <a:rPr lang="lt-LT" sz="1600" dirty="0"/>
              <a:t> </a:t>
            </a:r>
            <a:r>
              <a:rPr lang="lt-LT" sz="1600" dirty="0" err="1"/>
              <a:t>and</a:t>
            </a:r>
            <a:r>
              <a:rPr lang="lt-LT" sz="1600" dirty="0"/>
              <a:t> </a:t>
            </a:r>
            <a:r>
              <a:rPr lang="lt-LT" sz="1600" dirty="0" err="1"/>
              <a:t>thoughts</a:t>
            </a:r>
            <a:r>
              <a:rPr lang="lt-LT" sz="1600" dirty="0"/>
              <a:t>  </a:t>
            </a:r>
          </a:p>
          <a:p>
            <a:pPr marL="0" indent="0">
              <a:buNone/>
            </a:pPr>
            <a:r>
              <a:rPr lang="lt-LT" sz="1600" dirty="0"/>
              <a:t>N – </a:t>
            </a:r>
            <a:r>
              <a:rPr lang="lt-LT" sz="1600" dirty="0" err="1"/>
              <a:t>Non-identify</a:t>
            </a:r>
            <a:r>
              <a:rPr lang="lt-LT" sz="1600" dirty="0"/>
              <a:t> </a:t>
            </a:r>
            <a:r>
              <a:rPr lang="lt-LT" sz="1600" dirty="0" err="1"/>
              <a:t>with</a:t>
            </a:r>
            <a:r>
              <a:rPr lang="lt-LT" sz="1600" dirty="0"/>
              <a:t> </a:t>
            </a:r>
            <a:r>
              <a:rPr lang="lt-LT" sz="1600" dirty="0" err="1"/>
              <a:t>whatever</a:t>
            </a:r>
            <a:r>
              <a:rPr lang="lt-LT" sz="1600" dirty="0"/>
              <a:t> </a:t>
            </a:r>
            <a:r>
              <a:rPr lang="lt-LT" sz="1600" dirty="0" err="1"/>
              <a:t>is</a:t>
            </a:r>
            <a:r>
              <a:rPr lang="lt-LT" sz="1600" dirty="0"/>
              <a:t> </a:t>
            </a:r>
            <a:r>
              <a:rPr lang="lt-LT" sz="1600" dirty="0" err="1"/>
              <a:t>there</a:t>
            </a:r>
            <a:r>
              <a:rPr lang="lt-LT" sz="1600" dirty="0"/>
              <a:t> </a:t>
            </a:r>
          </a:p>
          <a:p>
            <a:pPr marL="514350" indent="-514350">
              <a:buAutoNum type="arabicPeriod"/>
            </a:pPr>
            <a:endParaRPr lang="lt-LT" sz="2000" dirty="0"/>
          </a:p>
          <a:p>
            <a:pPr marL="0" indent="0">
              <a:buNone/>
            </a:pPr>
            <a:r>
              <a:rPr lang="lt-LT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9000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136397" y="502021"/>
            <a:ext cx="4959603" cy="1642969"/>
          </a:xfrm>
        </p:spPr>
        <p:txBody>
          <a:bodyPr anchor="b">
            <a:normAutofit fontScale="90000"/>
          </a:bodyPr>
          <a:lstStyle/>
          <a:p>
            <a:br>
              <a:rPr lang="lt-LT" sz="2200" dirty="0"/>
            </a:br>
            <a:r>
              <a:rPr lang="lt-LT" sz="2200" b="1" dirty="0"/>
              <a:t>Papildomai: </a:t>
            </a:r>
            <a:br>
              <a:rPr lang="lt-LT" sz="2200" b="1" dirty="0"/>
            </a:br>
            <a:r>
              <a:rPr lang="lt-LT" sz="2200" dirty="0"/>
              <a:t>p</a:t>
            </a:r>
            <a:r>
              <a:rPr lang="lt-LT" sz="2200" dirty="0">
                <a:latin typeface="+mn-lt"/>
              </a:rPr>
              <a:t>atyrinėkite, kas atsitinka, kai nesilaikome kurių nors savo neutralių taisyklių ar įpročių: </a:t>
            </a:r>
            <a:br>
              <a:rPr lang="lt-LT" sz="2200" dirty="0">
                <a:latin typeface="+mn-lt"/>
              </a:rPr>
            </a:br>
            <a:endParaRPr lang="lt-LT" sz="2200" dirty="0">
              <a:latin typeface="+mn-lt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98377" y="1922106"/>
            <a:ext cx="5097624" cy="4018871"/>
          </a:xfrm>
        </p:spPr>
        <p:txBody>
          <a:bodyPr anchor="t">
            <a:normAutofit lnSpcReduction="10000"/>
          </a:bodyPr>
          <a:lstStyle/>
          <a:p>
            <a:pPr marL="514350" indent="-514350">
              <a:buAutoNum type="alphaLcParenR"/>
            </a:pPr>
            <a:r>
              <a:rPr lang="lt-LT" sz="1700" dirty="0"/>
              <a:t>Pradėkime miegoti kitoje lovos pusėje</a:t>
            </a:r>
          </a:p>
          <a:p>
            <a:pPr marL="514350" indent="-514350">
              <a:buAutoNum type="alphaLcParenR"/>
            </a:pPr>
            <a:r>
              <a:rPr lang="lt-LT" sz="1700" dirty="0"/>
              <a:t>Važiuokime į darbą kitomis gatvėmis</a:t>
            </a:r>
          </a:p>
          <a:p>
            <a:pPr marL="514350" indent="-514350">
              <a:buAutoNum type="alphaLcParenR"/>
            </a:pPr>
            <a:r>
              <a:rPr lang="lt-LT" sz="1700" dirty="0"/>
              <a:t>Padarykime tai, ko niekada nedarėme</a:t>
            </a:r>
          </a:p>
          <a:p>
            <a:pPr marL="514350" indent="-514350">
              <a:buAutoNum type="alphaLcParenR"/>
            </a:pPr>
            <a:r>
              <a:rPr lang="lt-LT" sz="1700" dirty="0"/>
              <a:t>Radikaliai pakeiskime įprastą pusryčių, pietų ar vakarienės meniu</a:t>
            </a:r>
          </a:p>
          <a:p>
            <a:pPr marL="514350" indent="-514350">
              <a:buAutoNum type="alphaLcParenR"/>
            </a:pPr>
            <a:r>
              <a:rPr lang="lt-LT" sz="1700" dirty="0"/>
              <a:t>Valgykime kitoje vietoje ir su kita, negu įprasta ranka laikykime įrankius</a:t>
            </a:r>
          </a:p>
          <a:p>
            <a:pPr marL="514350" indent="-514350">
              <a:buAutoNum type="alphaLcParenR"/>
            </a:pPr>
            <a:r>
              <a:rPr lang="lt-LT" sz="1700" dirty="0"/>
              <a:t>Pabandykime papraktikuoti kitokį, negu laikėtės iki šiol, požiūrį į save, kitus žmones, kitus dalykus, pasaulį,</a:t>
            </a:r>
          </a:p>
          <a:p>
            <a:pPr marL="514350" indent="-514350">
              <a:buAutoNum type="alphaLcParenR"/>
            </a:pPr>
            <a:r>
              <a:rPr lang="lt-LT" sz="1700" dirty="0"/>
              <a:t>Įsivaizduokime save gulintį mirties patale ir žiūrintį į savo praeitą gyvenimą. Ką norėtumėte, kad būtumėte daręs kitaip. Pabandykite padaryti tai...</a:t>
            </a:r>
          </a:p>
          <a:p>
            <a:pPr marL="514350" indent="-514350">
              <a:buAutoNum type="alphaLcParenR"/>
            </a:pPr>
            <a:r>
              <a:rPr lang="lt-LT" sz="1700" dirty="0"/>
              <a:t>Sugalvokite savo... 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AD3AFD20-18D6-4F4B-92DB-68F5984D6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442" y="621610"/>
            <a:ext cx="5201023" cy="520102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35945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2750</TotalTime>
  <Words>1595</Words>
  <Application>Microsoft Office PowerPoint</Application>
  <PresentationFormat>Plačiaekranė</PresentationFormat>
  <Paragraphs>138</Paragraphs>
  <Slides>10</Slides>
  <Notes>3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„Office“ tema</vt:lpstr>
      <vt:lpstr>1_„Office“ tema</vt:lpstr>
      <vt:lpstr>„PowerPoint“ pateiktis</vt:lpstr>
      <vt:lpstr>„PowerPoint“ pateiktis</vt:lpstr>
      <vt:lpstr>Mintys nėra faktai. Emocijos nėra realybė </vt:lpstr>
      <vt:lpstr>Dar vienas būdas dirbti su mintimis - minčių turinio tikrinimas – kiek jis atitinka realybei?</vt:lpstr>
      <vt:lpstr>Pratimas - klausimai, kuriuos mes galime užduoti sau santykyje su „sunkiomis“ mintimis </vt:lpstr>
      <vt:lpstr>Emocijos atlieka daug svarbių funkcijų</vt:lpstr>
      <vt:lpstr> Dažniausiai, tvarkydamiesi su emociniu diskomfortu, naudojame dvi technikas  </vt:lpstr>
      <vt:lpstr>Ir sunkiems jausmams leiskime būti</vt:lpstr>
      <vt:lpstr> Atsako į stiprias emocijas metodika  „RAIN“, labai padedanti stresinėje situacijoje </vt:lpstr>
      <vt:lpstr> Papildomai:  patyrinėkite, kas atsitinka, kai nesilaikome kurių nors savo neutralių taisyklių ar įpročių: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Įsisąmoninimu grįstas streso valdymas –Mindfulness (Įvadas), 2017-08-21, Vilnius</dc:title>
  <dc:creator>Danguole Krupovnickiene</dc:creator>
  <cp:lastModifiedBy>Danguole Krupovnickiene</cp:lastModifiedBy>
  <cp:revision>337</cp:revision>
  <cp:lastPrinted>2021-02-02T14:35:19Z</cp:lastPrinted>
  <dcterms:created xsi:type="dcterms:W3CDTF">2017-08-07T05:41:53Z</dcterms:created>
  <dcterms:modified xsi:type="dcterms:W3CDTF">2024-10-10T14:15:15Z</dcterms:modified>
</cp:coreProperties>
</file>